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7" r:id="rId1"/>
  </p:sldMasterIdLst>
  <p:notesMasterIdLst>
    <p:notesMasterId r:id="rId24"/>
  </p:notesMasterIdLst>
  <p:sldIdLst>
    <p:sldId id="256" r:id="rId2"/>
    <p:sldId id="257" r:id="rId3"/>
    <p:sldId id="258" r:id="rId4"/>
    <p:sldId id="266" r:id="rId5"/>
    <p:sldId id="260" r:id="rId6"/>
    <p:sldId id="261" r:id="rId7"/>
    <p:sldId id="269" r:id="rId8"/>
    <p:sldId id="263" r:id="rId9"/>
    <p:sldId id="276" r:id="rId10"/>
    <p:sldId id="264" r:id="rId11"/>
    <p:sldId id="279" r:id="rId12"/>
    <p:sldId id="267" r:id="rId13"/>
    <p:sldId id="277" r:id="rId14"/>
    <p:sldId id="281" r:id="rId15"/>
    <p:sldId id="270" r:id="rId16"/>
    <p:sldId id="271" r:id="rId17"/>
    <p:sldId id="272" r:id="rId18"/>
    <p:sldId id="280" r:id="rId19"/>
    <p:sldId id="273" r:id="rId20"/>
    <p:sldId id="274" r:id="rId21"/>
    <p:sldId id="275" r:id="rId22"/>
    <p:sldId id="26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1895"/>
  </p:normalViewPr>
  <p:slideViewPr>
    <p:cSldViewPr snapToGrid="0" snapToObjects="1">
      <p:cViewPr varScale="1">
        <p:scale>
          <a:sx n="84" d="100"/>
          <a:sy n="84" d="100"/>
        </p:scale>
        <p:origin x="200" y="320"/>
      </p:cViewPr>
      <p:guideLst/>
    </p:cSldViewPr>
  </p:slideViewPr>
  <p:notesTextViewPr>
    <p:cViewPr>
      <p:scale>
        <a:sx n="1" d="1"/>
        <a:sy n="1" d="1"/>
      </p:scale>
      <p:origin x="0" y="0"/>
    </p:cViewPr>
  </p:notesTextViewPr>
  <p:notesViewPr>
    <p:cSldViewPr snapToGrid="0" snapToObjects="1">
      <p:cViewPr varScale="1">
        <p:scale>
          <a:sx n="85" d="100"/>
          <a:sy n="85" d="100"/>
        </p:scale>
        <p:origin x="39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3D4FF1-5657-B343-915C-CB40BE757A3B}" type="doc">
      <dgm:prSet loTypeId="urn:microsoft.com/office/officeart/2005/8/layout/process3" loCatId="process" qsTypeId="urn:microsoft.com/office/officeart/2005/8/quickstyle/3d2" qsCatId="3D" csTypeId="urn:microsoft.com/office/officeart/2005/8/colors/accent1_2" csCatId="accent1" phldr="1"/>
      <dgm:spPr/>
      <dgm:t>
        <a:bodyPr/>
        <a:lstStyle/>
        <a:p>
          <a:endParaRPr lang="en-US"/>
        </a:p>
      </dgm:t>
    </dgm:pt>
    <dgm:pt modelId="{90766B40-B431-1644-9D97-99F2556ED357}">
      <dgm:prSet phldrT="[Text]"/>
      <dgm:spPr/>
      <dgm:t>
        <a:bodyPr/>
        <a:lstStyle/>
        <a:p>
          <a:r>
            <a:rPr lang="en-US" dirty="0"/>
            <a:t>Book Data</a:t>
          </a:r>
        </a:p>
      </dgm:t>
    </dgm:pt>
    <dgm:pt modelId="{C536C5DC-BEDA-094A-A9CC-42F3806A56C1}" type="parTrans" cxnId="{4DF864B7-46CC-894A-A1A8-2893796D82B9}">
      <dgm:prSet/>
      <dgm:spPr/>
      <dgm:t>
        <a:bodyPr/>
        <a:lstStyle/>
        <a:p>
          <a:endParaRPr lang="en-US"/>
        </a:p>
      </dgm:t>
    </dgm:pt>
    <dgm:pt modelId="{A3FFE44D-EBF3-FB45-A178-EAF2E65CF435}" type="sibTrans" cxnId="{4DF864B7-46CC-894A-A1A8-2893796D82B9}">
      <dgm:prSet/>
      <dgm:spPr/>
      <dgm:t>
        <a:bodyPr/>
        <a:lstStyle/>
        <a:p>
          <a:endParaRPr lang="en-US"/>
        </a:p>
      </dgm:t>
    </dgm:pt>
    <dgm:pt modelId="{4DDD6116-7E17-E640-A4E6-F748A5777936}">
      <dgm:prSet phldrT="[Text]"/>
      <dgm:spPr/>
      <dgm:t>
        <a:bodyPr/>
        <a:lstStyle/>
        <a:p>
          <a:r>
            <a:rPr lang="en-US" dirty="0"/>
            <a:t>Goodreads</a:t>
          </a:r>
        </a:p>
      </dgm:t>
    </dgm:pt>
    <dgm:pt modelId="{8DB5E2D7-2249-7C4A-93AE-D406475A9964}" type="parTrans" cxnId="{6D715379-1C00-6348-9BDE-D3E65385E37E}">
      <dgm:prSet/>
      <dgm:spPr/>
      <dgm:t>
        <a:bodyPr/>
        <a:lstStyle/>
        <a:p>
          <a:endParaRPr lang="en-US"/>
        </a:p>
      </dgm:t>
    </dgm:pt>
    <dgm:pt modelId="{EC85F14E-6D15-8D45-BDCC-A821EABC2EDC}" type="sibTrans" cxnId="{6D715379-1C00-6348-9BDE-D3E65385E37E}">
      <dgm:prSet/>
      <dgm:spPr/>
      <dgm:t>
        <a:bodyPr/>
        <a:lstStyle/>
        <a:p>
          <a:endParaRPr lang="en-US"/>
        </a:p>
      </dgm:t>
    </dgm:pt>
    <dgm:pt modelId="{08FF0A1C-D59D-1040-8D63-584D81BC110B}">
      <dgm:prSet phldrT="[Text]"/>
      <dgm:spPr/>
      <dgm:t>
        <a:bodyPr/>
        <a:lstStyle/>
        <a:p>
          <a:r>
            <a:rPr lang="en-US" dirty="0"/>
            <a:t>Movie Data</a:t>
          </a:r>
        </a:p>
      </dgm:t>
    </dgm:pt>
    <dgm:pt modelId="{BAB9CD34-656F-A54B-B5B4-FC230EA0B795}" type="parTrans" cxnId="{39D929C9-5615-134F-9C07-0ACA65CBF22E}">
      <dgm:prSet/>
      <dgm:spPr/>
      <dgm:t>
        <a:bodyPr/>
        <a:lstStyle/>
        <a:p>
          <a:endParaRPr lang="en-US"/>
        </a:p>
      </dgm:t>
    </dgm:pt>
    <dgm:pt modelId="{14FF22FF-8ACB-B947-9ACE-7A16159C1D09}" type="sibTrans" cxnId="{39D929C9-5615-134F-9C07-0ACA65CBF22E}">
      <dgm:prSet/>
      <dgm:spPr/>
      <dgm:t>
        <a:bodyPr/>
        <a:lstStyle/>
        <a:p>
          <a:endParaRPr lang="en-US"/>
        </a:p>
      </dgm:t>
    </dgm:pt>
    <dgm:pt modelId="{CB404FD2-1905-F240-AC2D-FC8DF2FFA9F5}">
      <dgm:prSet phldrT="[Text]"/>
      <dgm:spPr/>
      <dgm:t>
        <a:bodyPr/>
        <a:lstStyle/>
        <a:p>
          <a:r>
            <a:rPr lang="en-US" dirty="0"/>
            <a:t>IMDb</a:t>
          </a:r>
        </a:p>
      </dgm:t>
    </dgm:pt>
    <dgm:pt modelId="{AAF9AAFD-01E2-EC40-9F69-668977DB61AA}" type="parTrans" cxnId="{7A056C81-3359-4146-858A-78D18D77C35A}">
      <dgm:prSet/>
      <dgm:spPr/>
      <dgm:t>
        <a:bodyPr/>
        <a:lstStyle/>
        <a:p>
          <a:endParaRPr lang="en-US"/>
        </a:p>
      </dgm:t>
    </dgm:pt>
    <dgm:pt modelId="{BD6ADA06-793D-A749-A883-6855991D7447}" type="sibTrans" cxnId="{7A056C81-3359-4146-858A-78D18D77C35A}">
      <dgm:prSet/>
      <dgm:spPr/>
      <dgm:t>
        <a:bodyPr/>
        <a:lstStyle/>
        <a:p>
          <a:endParaRPr lang="en-US"/>
        </a:p>
      </dgm:t>
    </dgm:pt>
    <dgm:pt modelId="{E81AF76B-C495-4145-B0C2-86FC19F72642}">
      <dgm:prSet phldrT="[Text]"/>
      <dgm:spPr/>
      <dgm:t>
        <a:bodyPr/>
        <a:lstStyle/>
        <a:p>
          <a:r>
            <a:rPr lang="en-US" dirty="0"/>
            <a:t>Analysis</a:t>
          </a:r>
        </a:p>
      </dgm:t>
    </dgm:pt>
    <dgm:pt modelId="{8C028767-7CEB-0345-B6BB-5158CFB97092}" type="parTrans" cxnId="{1BDB1461-2A69-9341-8789-AB2CEF5F5CB8}">
      <dgm:prSet/>
      <dgm:spPr/>
      <dgm:t>
        <a:bodyPr/>
        <a:lstStyle/>
        <a:p>
          <a:endParaRPr lang="en-US"/>
        </a:p>
      </dgm:t>
    </dgm:pt>
    <dgm:pt modelId="{8D9DF13C-0C31-0B44-88E0-690560E7D75E}" type="sibTrans" cxnId="{1BDB1461-2A69-9341-8789-AB2CEF5F5CB8}">
      <dgm:prSet/>
      <dgm:spPr/>
      <dgm:t>
        <a:bodyPr/>
        <a:lstStyle/>
        <a:p>
          <a:endParaRPr lang="en-US"/>
        </a:p>
      </dgm:t>
    </dgm:pt>
    <dgm:pt modelId="{7771FD2F-D9D5-F949-97A4-1B05E2A2486C}">
      <dgm:prSet phldrT="[Text]"/>
      <dgm:spPr/>
      <dgm:t>
        <a:bodyPr/>
        <a:lstStyle/>
        <a:p>
          <a:r>
            <a:rPr lang="en-US" dirty="0"/>
            <a:t>MovieLens</a:t>
          </a:r>
        </a:p>
      </dgm:t>
    </dgm:pt>
    <dgm:pt modelId="{B5A73761-52D5-6343-A955-545FB2ED7B6A}" type="parTrans" cxnId="{E919BA2E-8EC3-FE46-B885-B2E912C7FCC7}">
      <dgm:prSet/>
      <dgm:spPr/>
      <dgm:t>
        <a:bodyPr/>
        <a:lstStyle/>
        <a:p>
          <a:endParaRPr lang="en-US"/>
        </a:p>
      </dgm:t>
    </dgm:pt>
    <dgm:pt modelId="{BD2B4E6E-808A-A845-AFB1-E6B49AA13B30}" type="sibTrans" cxnId="{E919BA2E-8EC3-FE46-B885-B2E912C7FCC7}">
      <dgm:prSet/>
      <dgm:spPr/>
      <dgm:t>
        <a:bodyPr/>
        <a:lstStyle/>
        <a:p>
          <a:endParaRPr lang="en-US"/>
        </a:p>
      </dgm:t>
    </dgm:pt>
    <dgm:pt modelId="{AAE9ED89-1CD4-E34C-80C4-C78B9B25452F}">
      <dgm:prSet/>
      <dgm:spPr/>
      <dgm:t>
        <a:bodyPr/>
        <a:lstStyle/>
        <a:p>
          <a:r>
            <a:rPr lang="en-US" dirty="0"/>
            <a:t>Linear Regression</a:t>
          </a:r>
        </a:p>
      </dgm:t>
    </dgm:pt>
    <dgm:pt modelId="{B3174A6C-0D03-7D46-A766-308B1B4F29BF}" type="parTrans" cxnId="{4750CA1D-5C10-D447-B69A-CC0C3064BA1F}">
      <dgm:prSet/>
      <dgm:spPr/>
      <dgm:t>
        <a:bodyPr/>
        <a:lstStyle/>
        <a:p>
          <a:endParaRPr lang="en-US"/>
        </a:p>
      </dgm:t>
    </dgm:pt>
    <dgm:pt modelId="{11BF69D3-7230-C147-B8E2-84193464A41C}" type="sibTrans" cxnId="{4750CA1D-5C10-D447-B69A-CC0C3064BA1F}">
      <dgm:prSet/>
      <dgm:spPr/>
      <dgm:t>
        <a:bodyPr/>
        <a:lstStyle/>
        <a:p>
          <a:endParaRPr lang="en-US"/>
        </a:p>
      </dgm:t>
    </dgm:pt>
    <dgm:pt modelId="{1D14A11D-839A-894A-A3F4-6676EDF2D46F}">
      <dgm:prSet/>
      <dgm:spPr/>
      <dgm:t>
        <a:bodyPr/>
        <a:lstStyle/>
        <a:p>
          <a:r>
            <a:rPr lang="en-US" dirty="0"/>
            <a:t>Cluster Analysis</a:t>
          </a:r>
        </a:p>
      </dgm:t>
    </dgm:pt>
    <dgm:pt modelId="{C205A47E-A4B1-724C-99A5-3EDE3B06166E}" type="parTrans" cxnId="{A718ADBF-62FC-7743-84FE-F9469625BB83}">
      <dgm:prSet/>
      <dgm:spPr/>
      <dgm:t>
        <a:bodyPr/>
        <a:lstStyle/>
        <a:p>
          <a:endParaRPr lang="en-US"/>
        </a:p>
      </dgm:t>
    </dgm:pt>
    <dgm:pt modelId="{8FED40AB-391E-BD4D-995D-1BE3366A470F}" type="sibTrans" cxnId="{A718ADBF-62FC-7743-84FE-F9469625BB83}">
      <dgm:prSet/>
      <dgm:spPr/>
      <dgm:t>
        <a:bodyPr/>
        <a:lstStyle/>
        <a:p>
          <a:endParaRPr lang="en-US"/>
        </a:p>
      </dgm:t>
    </dgm:pt>
    <dgm:pt modelId="{FED22A2C-877C-AB46-91AF-7D1B6B1809E8}" type="pres">
      <dgm:prSet presAssocID="{E13D4FF1-5657-B343-915C-CB40BE757A3B}" presName="linearFlow" presStyleCnt="0">
        <dgm:presLayoutVars>
          <dgm:dir/>
          <dgm:animLvl val="lvl"/>
          <dgm:resizeHandles val="exact"/>
        </dgm:presLayoutVars>
      </dgm:prSet>
      <dgm:spPr/>
    </dgm:pt>
    <dgm:pt modelId="{86D136ED-1CBF-A848-BD99-C3E7640AB1AF}" type="pres">
      <dgm:prSet presAssocID="{90766B40-B431-1644-9D97-99F2556ED357}" presName="composite" presStyleCnt="0"/>
      <dgm:spPr/>
    </dgm:pt>
    <dgm:pt modelId="{D4A44DF8-D5E9-2F44-9770-46FF3624E744}" type="pres">
      <dgm:prSet presAssocID="{90766B40-B431-1644-9D97-99F2556ED357}" presName="parTx" presStyleLbl="node1" presStyleIdx="0" presStyleCnt="3">
        <dgm:presLayoutVars>
          <dgm:chMax val="0"/>
          <dgm:chPref val="0"/>
          <dgm:bulletEnabled val="1"/>
        </dgm:presLayoutVars>
      </dgm:prSet>
      <dgm:spPr/>
    </dgm:pt>
    <dgm:pt modelId="{85753609-5A8A-3244-B467-AB5DCBD1EA65}" type="pres">
      <dgm:prSet presAssocID="{90766B40-B431-1644-9D97-99F2556ED357}" presName="parSh" presStyleLbl="node1" presStyleIdx="0" presStyleCnt="3"/>
      <dgm:spPr/>
    </dgm:pt>
    <dgm:pt modelId="{AFBC41E0-C3D9-4243-9BC2-0132BF3AFBA9}" type="pres">
      <dgm:prSet presAssocID="{90766B40-B431-1644-9D97-99F2556ED357}" presName="desTx" presStyleLbl="fgAcc1" presStyleIdx="0" presStyleCnt="3" custScaleX="136847">
        <dgm:presLayoutVars>
          <dgm:bulletEnabled val="1"/>
        </dgm:presLayoutVars>
      </dgm:prSet>
      <dgm:spPr/>
    </dgm:pt>
    <dgm:pt modelId="{EF2113B3-CADC-3844-91BA-554575782EF0}" type="pres">
      <dgm:prSet presAssocID="{A3FFE44D-EBF3-FB45-A178-EAF2E65CF435}" presName="sibTrans" presStyleLbl="sibTrans2D1" presStyleIdx="0" presStyleCnt="2"/>
      <dgm:spPr/>
    </dgm:pt>
    <dgm:pt modelId="{2FC76465-1DA3-D144-B432-D3C655DDFC1B}" type="pres">
      <dgm:prSet presAssocID="{A3FFE44D-EBF3-FB45-A178-EAF2E65CF435}" presName="connTx" presStyleLbl="sibTrans2D1" presStyleIdx="0" presStyleCnt="2"/>
      <dgm:spPr/>
    </dgm:pt>
    <dgm:pt modelId="{716A77D1-BEE1-944A-B14D-3D86973ED84D}" type="pres">
      <dgm:prSet presAssocID="{08FF0A1C-D59D-1040-8D63-584D81BC110B}" presName="composite" presStyleCnt="0"/>
      <dgm:spPr/>
    </dgm:pt>
    <dgm:pt modelId="{0179DC65-8375-4946-B5CA-FB0C7D4CA831}" type="pres">
      <dgm:prSet presAssocID="{08FF0A1C-D59D-1040-8D63-584D81BC110B}" presName="parTx" presStyleLbl="node1" presStyleIdx="0" presStyleCnt="3">
        <dgm:presLayoutVars>
          <dgm:chMax val="0"/>
          <dgm:chPref val="0"/>
          <dgm:bulletEnabled val="1"/>
        </dgm:presLayoutVars>
      </dgm:prSet>
      <dgm:spPr/>
    </dgm:pt>
    <dgm:pt modelId="{D820B57A-7CC0-944F-A936-10D0399C0FA6}" type="pres">
      <dgm:prSet presAssocID="{08FF0A1C-D59D-1040-8D63-584D81BC110B}" presName="parSh" presStyleLbl="node1" presStyleIdx="1" presStyleCnt="3"/>
      <dgm:spPr/>
    </dgm:pt>
    <dgm:pt modelId="{27C4811B-8342-E840-B4F0-A5D5BB48865E}" type="pres">
      <dgm:prSet presAssocID="{08FF0A1C-D59D-1040-8D63-584D81BC110B}" presName="desTx" presStyleLbl="fgAcc1" presStyleIdx="1" presStyleCnt="3" custScaleX="136847">
        <dgm:presLayoutVars>
          <dgm:bulletEnabled val="1"/>
        </dgm:presLayoutVars>
      </dgm:prSet>
      <dgm:spPr/>
    </dgm:pt>
    <dgm:pt modelId="{F1A4D7CA-5DD2-4B4A-A1D9-77BCA7FB09B4}" type="pres">
      <dgm:prSet presAssocID="{14FF22FF-8ACB-B947-9ACE-7A16159C1D09}" presName="sibTrans" presStyleLbl="sibTrans2D1" presStyleIdx="1" presStyleCnt="2"/>
      <dgm:spPr/>
    </dgm:pt>
    <dgm:pt modelId="{F7C1A523-E8C9-5E4D-BAE3-AC0793346C58}" type="pres">
      <dgm:prSet presAssocID="{14FF22FF-8ACB-B947-9ACE-7A16159C1D09}" presName="connTx" presStyleLbl="sibTrans2D1" presStyleIdx="1" presStyleCnt="2"/>
      <dgm:spPr/>
    </dgm:pt>
    <dgm:pt modelId="{DF9E766F-5DA6-CF4F-839A-5DA9CB6757CD}" type="pres">
      <dgm:prSet presAssocID="{E81AF76B-C495-4145-B0C2-86FC19F72642}" presName="composite" presStyleCnt="0"/>
      <dgm:spPr/>
    </dgm:pt>
    <dgm:pt modelId="{0C2C0D03-4EA6-EE47-85AC-B5B0E87C2176}" type="pres">
      <dgm:prSet presAssocID="{E81AF76B-C495-4145-B0C2-86FC19F72642}" presName="parTx" presStyleLbl="node1" presStyleIdx="1" presStyleCnt="3">
        <dgm:presLayoutVars>
          <dgm:chMax val="0"/>
          <dgm:chPref val="0"/>
          <dgm:bulletEnabled val="1"/>
        </dgm:presLayoutVars>
      </dgm:prSet>
      <dgm:spPr/>
    </dgm:pt>
    <dgm:pt modelId="{25E8CE31-706C-5B4D-B715-2E101EBD35C9}" type="pres">
      <dgm:prSet presAssocID="{E81AF76B-C495-4145-B0C2-86FC19F72642}" presName="parSh" presStyleLbl="node1" presStyleIdx="2" presStyleCnt="3"/>
      <dgm:spPr/>
    </dgm:pt>
    <dgm:pt modelId="{6E082064-7D3A-F745-8A16-7B30274B76E3}" type="pres">
      <dgm:prSet presAssocID="{E81AF76B-C495-4145-B0C2-86FC19F72642}" presName="desTx" presStyleLbl="fgAcc1" presStyleIdx="2" presStyleCnt="3" custScaleX="133416">
        <dgm:presLayoutVars>
          <dgm:bulletEnabled val="1"/>
        </dgm:presLayoutVars>
      </dgm:prSet>
      <dgm:spPr/>
    </dgm:pt>
  </dgm:ptLst>
  <dgm:cxnLst>
    <dgm:cxn modelId="{7F28881D-4943-6A4E-BE87-E5012CE933D0}" type="presOf" srcId="{14FF22FF-8ACB-B947-9ACE-7A16159C1D09}" destId="{F7C1A523-E8C9-5E4D-BAE3-AC0793346C58}" srcOrd="1" destOrd="0" presId="urn:microsoft.com/office/officeart/2005/8/layout/process3"/>
    <dgm:cxn modelId="{4750CA1D-5C10-D447-B69A-CC0C3064BA1F}" srcId="{E81AF76B-C495-4145-B0C2-86FC19F72642}" destId="{AAE9ED89-1CD4-E34C-80C4-C78B9B25452F}" srcOrd="0" destOrd="0" parTransId="{B3174A6C-0D03-7D46-A766-308B1B4F29BF}" sibTransId="{11BF69D3-7230-C147-B8E2-84193464A41C}"/>
    <dgm:cxn modelId="{E6643723-A784-1E47-8416-2F2067B0F22B}" type="presOf" srcId="{AAE9ED89-1CD4-E34C-80C4-C78B9B25452F}" destId="{6E082064-7D3A-F745-8A16-7B30274B76E3}" srcOrd="0" destOrd="0" presId="urn:microsoft.com/office/officeart/2005/8/layout/process3"/>
    <dgm:cxn modelId="{71885B29-6A71-A34D-A9AF-C57CC82721E7}" type="presOf" srcId="{E81AF76B-C495-4145-B0C2-86FC19F72642}" destId="{0C2C0D03-4EA6-EE47-85AC-B5B0E87C2176}" srcOrd="0" destOrd="0" presId="urn:microsoft.com/office/officeart/2005/8/layout/process3"/>
    <dgm:cxn modelId="{E0504F2A-720B-FA45-B144-EB9BD2918178}" type="presOf" srcId="{4DDD6116-7E17-E640-A4E6-F748A5777936}" destId="{AFBC41E0-C3D9-4243-9BC2-0132BF3AFBA9}" srcOrd="0" destOrd="0" presId="urn:microsoft.com/office/officeart/2005/8/layout/process3"/>
    <dgm:cxn modelId="{E919BA2E-8EC3-FE46-B885-B2E912C7FCC7}" srcId="{08FF0A1C-D59D-1040-8D63-584D81BC110B}" destId="{7771FD2F-D9D5-F949-97A4-1B05E2A2486C}" srcOrd="1" destOrd="0" parTransId="{B5A73761-52D5-6343-A955-545FB2ED7B6A}" sibTransId="{BD2B4E6E-808A-A845-AFB1-E6B49AA13B30}"/>
    <dgm:cxn modelId="{D0EC1641-1598-B24E-A337-9FF452A6CB6F}" type="presOf" srcId="{90766B40-B431-1644-9D97-99F2556ED357}" destId="{85753609-5A8A-3244-B467-AB5DCBD1EA65}" srcOrd="1" destOrd="0" presId="urn:microsoft.com/office/officeart/2005/8/layout/process3"/>
    <dgm:cxn modelId="{25AB6B49-B2DE-FE40-9A4A-E280EF544C22}" type="presOf" srcId="{CB404FD2-1905-F240-AC2D-FC8DF2FFA9F5}" destId="{27C4811B-8342-E840-B4F0-A5D5BB48865E}" srcOrd="0" destOrd="0" presId="urn:microsoft.com/office/officeart/2005/8/layout/process3"/>
    <dgm:cxn modelId="{4E43E04A-EADD-D947-AB43-E8B195E99FD6}" type="presOf" srcId="{1D14A11D-839A-894A-A3F4-6676EDF2D46F}" destId="{6E082064-7D3A-F745-8A16-7B30274B76E3}" srcOrd="0" destOrd="1" presId="urn:microsoft.com/office/officeart/2005/8/layout/process3"/>
    <dgm:cxn modelId="{1BDB1461-2A69-9341-8789-AB2CEF5F5CB8}" srcId="{E13D4FF1-5657-B343-915C-CB40BE757A3B}" destId="{E81AF76B-C495-4145-B0C2-86FC19F72642}" srcOrd="2" destOrd="0" parTransId="{8C028767-7CEB-0345-B6BB-5158CFB97092}" sibTransId="{8D9DF13C-0C31-0B44-88E0-690560E7D75E}"/>
    <dgm:cxn modelId="{60115771-89A2-2242-8395-5865F219AF14}" type="presOf" srcId="{14FF22FF-8ACB-B947-9ACE-7A16159C1D09}" destId="{F1A4D7CA-5DD2-4B4A-A1D9-77BCA7FB09B4}" srcOrd="0" destOrd="0" presId="urn:microsoft.com/office/officeart/2005/8/layout/process3"/>
    <dgm:cxn modelId="{6D715379-1C00-6348-9BDE-D3E65385E37E}" srcId="{90766B40-B431-1644-9D97-99F2556ED357}" destId="{4DDD6116-7E17-E640-A4E6-F748A5777936}" srcOrd="0" destOrd="0" parTransId="{8DB5E2D7-2249-7C4A-93AE-D406475A9964}" sibTransId="{EC85F14E-6D15-8D45-BDCC-A821EABC2EDC}"/>
    <dgm:cxn modelId="{7A056C81-3359-4146-858A-78D18D77C35A}" srcId="{08FF0A1C-D59D-1040-8D63-584D81BC110B}" destId="{CB404FD2-1905-F240-AC2D-FC8DF2FFA9F5}" srcOrd="0" destOrd="0" parTransId="{AAF9AAFD-01E2-EC40-9F69-668977DB61AA}" sibTransId="{BD6ADA06-793D-A749-A883-6855991D7447}"/>
    <dgm:cxn modelId="{5C6A1989-A46F-EE4E-AA15-F8EC65CFCC84}" type="presOf" srcId="{E13D4FF1-5657-B343-915C-CB40BE757A3B}" destId="{FED22A2C-877C-AB46-91AF-7D1B6B1809E8}" srcOrd="0" destOrd="0" presId="urn:microsoft.com/office/officeart/2005/8/layout/process3"/>
    <dgm:cxn modelId="{1B2D6095-F735-2B48-967C-383D2EC4276E}" type="presOf" srcId="{7771FD2F-D9D5-F949-97A4-1B05E2A2486C}" destId="{27C4811B-8342-E840-B4F0-A5D5BB48865E}" srcOrd="0" destOrd="1" presId="urn:microsoft.com/office/officeart/2005/8/layout/process3"/>
    <dgm:cxn modelId="{4DF864B7-46CC-894A-A1A8-2893796D82B9}" srcId="{E13D4FF1-5657-B343-915C-CB40BE757A3B}" destId="{90766B40-B431-1644-9D97-99F2556ED357}" srcOrd="0" destOrd="0" parTransId="{C536C5DC-BEDA-094A-A9CC-42F3806A56C1}" sibTransId="{A3FFE44D-EBF3-FB45-A178-EAF2E65CF435}"/>
    <dgm:cxn modelId="{2D2272B7-92F1-1045-A492-C00E94761AAE}" type="presOf" srcId="{A3FFE44D-EBF3-FB45-A178-EAF2E65CF435}" destId="{2FC76465-1DA3-D144-B432-D3C655DDFC1B}" srcOrd="1" destOrd="0" presId="urn:microsoft.com/office/officeart/2005/8/layout/process3"/>
    <dgm:cxn modelId="{A718ADBF-62FC-7743-84FE-F9469625BB83}" srcId="{E81AF76B-C495-4145-B0C2-86FC19F72642}" destId="{1D14A11D-839A-894A-A3F4-6676EDF2D46F}" srcOrd="1" destOrd="0" parTransId="{C205A47E-A4B1-724C-99A5-3EDE3B06166E}" sibTransId="{8FED40AB-391E-BD4D-995D-1BE3366A470F}"/>
    <dgm:cxn modelId="{39D929C9-5615-134F-9C07-0ACA65CBF22E}" srcId="{E13D4FF1-5657-B343-915C-CB40BE757A3B}" destId="{08FF0A1C-D59D-1040-8D63-584D81BC110B}" srcOrd="1" destOrd="0" parTransId="{BAB9CD34-656F-A54B-B5B4-FC230EA0B795}" sibTransId="{14FF22FF-8ACB-B947-9ACE-7A16159C1D09}"/>
    <dgm:cxn modelId="{54D17ECD-E132-4349-A429-D4BD94F8AFF8}" type="presOf" srcId="{90766B40-B431-1644-9D97-99F2556ED357}" destId="{D4A44DF8-D5E9-2F44-9770-46FF3624E744}" srcOrd="0" destOrd="0" presId="urn:microsoft.com/office/officeart/2005/8/layout/process3"/>
    <dgm:cxn modelId="{2AAF7AEB-0CA1-674B-A3D8-7F28EA40F06C}" type="presOf" srcId="{E81AF76B-C495-4145-B0C2-86FC19F72642}" destId="{25E8CE31-706C-5B4D-B715-2E101EBD35C9}" srcOrd="1" destOrd="0" presId="urn:microsoft.com/office/officeart/2005/8/layout/process3"/>
    <dgm:cxn modelId="{4B02DBEB-B82C-9146-A00D-B0B3F818CE97}" type="presOf" srcId="{08FF0A1C-D59D-1040-8D63-584D81BC110B}" destId="{D820B57A-7CC0-944F-A936-10D0399C0FA6}" srcOrd="1" destOrd="0" presId="urn:microsoft.com/office/officeart/2005/8/layout/process3"/>
    <dgm:cxn modelId="{986D0FF5-CFA2-444E-A141-B655DBB900B2}" type="presOf" srcId="{08FF0A1C-D59D-1040-8D63-584D81BC110B}" destId="{0179DC65-8375-4946-B5CA-FB0C7D4CA831}" srcOrd="0" destOrd="0" presId="urn:microsoft.com/office/officeart/2005/8/layout/process3"/>
    <dgm:cxn modelId="{F4FF41F8-C0DD-F749-AA9E-0FD4036092DB}" type="presOf" srcId="{A3FFE44D-EBF3-FB45-A178-EAF2E65CF435}" destId="{EF2113B3-CADC-3844-91BA-554575782EF0}" srcOrd="0" destOrd="0" presId="urn:microsoft.com/office/officeart/2005/8/layout/process3"/>
    <dgm:cxn modelId="{AF0520D5-F124-754E-8143-2DB493D9C8DD}" type="presParOf" srcId="{FED22A2C-877C-AB46-91AF-7D1B6B1809E8}" destId="{86D136ED-1CBF-A848-BD99-C3E7640AB1AF}" srcOrd="0" destOrd="0" presId="urn:microsoft.com/office/officeart/2005/8/layout/process3"/>
    <dgm:cxn modelId="{CC479D17-2F7F-0040-9F21-6DBF131BED3D}" type="presParOf" srcId="{86D136ED-1CBF-A848-BD99-C3E7640AB1AF}" destId="{D4A44DF8-D5E9-2F44-9770-46FF3624E744}" srcOrd="0" destOrd="0" presId="urn:microsoft.com/office/officeart/2005/8/layout/process3"/>
    <dgm:cxn modelId="{15991C7B-C840-BF4E-881F-86E060D0BF50}" type="presParOf" srcId="{86D136ED-1CBF-A848-BD99-C3E7640AB1AF}" destId="{85753609-5A8A-3244-B467-AB5DCBD1EA65}" srcOrd="1" destOrd="0" presId="urn:microsoft.com/office/officeart/2005/8/layout/process3"/>
    <dgm:cxn modelId="{FB4C4E9D-28E8-F045-AD65-EEFF423FA01C}" type="presParOf" srcId="{86D136ED-1CBF-A848-BD99-C3E7640AB1AF}" destId="{AFBC41E0-C3D9-4243-9BC2-0132BF3AFBA9}" srcOrd="2" destOrd="0" presId="urn:microsoft.com/office/officeart/2005/8/layout/process3"/>
    <dgm:cxn modelId="{F898D22A-CCF8-9C4D-A8D2-C1275EA90D25}" type="presParOf" srcId="{FED22A2C-877C-AB46-91AF-7D1B6B1809E8}" destId="{EF2113B3-CADC-3844-91BA-554575782EF0}" srcOrd="1" destOrd="0" presId="urn:microsoft.com/office/officeart/2005/8/layout/process3"/>
    <dgm:cxn modelId="{6A78222A-763A-9E45-A189-58ABCFC5C9C1}" type="presParOf" srcId="{EF2113B3-CADC-3844-91BA-554575782EF0}" destId="{2FC76465-1DA3-D144-B432-D3C655DDFC1B}" srcOrd="0" destOrd="0" presId="urn:microsoft.com/office/officeart/2005/8/layout/process3"/>
    <dgm:cxn modelId="{25735AD7-DBEF-4D49-B8A7-75D9721FBF6E}" type="presParOf" srcId="{FED22A2C-877C-AB46-91AF-7D1B6B1809E8}" destId="{716A77D1-BEE1-944A-B14D-3D86973ED84D}" srcOrd="2" destOrd="0" presId="urn:microsoft.com/office/officeart/2005/8/layout/process3"/>
    <dgm:cxn modelId="{6E0F65FA-24B7-484F-91C7-E35227885D65}" type="presParOf" srcId="{716A77D1-BEE1-944A-B14D-3D86973ED84D}" destId="{0179DC65-8375-4946-B5CA-FB0C7D4CA831}" srcOrd="0" destOrd="0" presId="urn:microsoft.com/office/officeart/2005/8/layout/process3"/>
    <dgm:cxn modelId="{F5ACEA57-3C8B-6F40-A139-05162315A04A}" type="presParOf" srcId="{716A77D1-BEE1-944A-B14D-3D86973ED84D}" destId="{D820B57A-7CC0-944F-A936-10D0399C0FA6}" srcOrd="1" destOrd="0" presId="urn:microsoft.com/office/officeart/2005/8/layout/process3"/>
    <dgm:cxn modelId="{45699B29-81FF-4745-890B-714DDF8ED861}" type="presParOf" srcId="{716A77D1-BEE1-944A-B14D-3D86973ED84D}" destId="{27C4811B-8342-E840-B4F0-A5D5BB48865E}" srcOrd="2" destOrd="0" presId="urn:microsoft.com/office/officeart/2005/8/layout/process3"/>
    <dgm:cxn modelId="{16789C6F-B35F-FE45-8EBC-22CF30C7584A}" type="presParOf" srcId="{FED22A2C-877C-AB46-91AF-7D1B6B1809E8}" destId="{F1A4D7CA-5DD2-4B4A-A1D9-77BCA7FB09B4}" srcOrd="3" destOrd="0" presId="urn:microsoft.com/office/officeart/2005/8/layout/process3"/>
    <dgm:cxn modelId="{8F3EF67D-4BA3-CE4F-B313-9F5243B2B7E9}" type="presParOf" srcId="{F1A4D7CA-5DD2-4B4A-A1D9-77BCA7FB09B4}" destId="{F7C1A523-E8C9-5E4D-BAE3-AC0793346C58}" srcOrd="0" destOrd="0" presId="urn:microsoft.com/office/officeart/2005/8/layout/process3"/>
    <dgm:cxn modelId="{BDAFE2AA-4351-B047-BB23-1D30B3C00771}" type="presParOf" srcId="{FED22A2C-877C-AB46-91AF-7D1B6B1809E8}" destId="{DF9E766F-5DA6-CF4F-839A-5DA9CB6757CD}" srcOrd="4" destOrd="0" presId="urn:microsoft.com/office/officeart/2005/8/layout/process3"/>
    <dgm:cxn modelId="{63217F41-71F0-0941-A782-6FEA9E390489}" type="presParOf" srcId="{DF9E766F-5DA6-CF4F-839A-5DA9CB6757CD}" destId="{0C2C0D03-4EA6-EE47-85AC-B5B0E87C2176}" srcOrd="0" destOrd="0" presId="urn:microsoft.com/office/officeart/2005/8/layout/process3"/>
    <dgm:cxn modelId="{0A23B76B-A7CD-5A45-8D41-522923DE92F2}" type="presParOf" srcId="{DF9E766F-5DA6-CF4F-839A-5DA9CB6757CD}" destId="{25E8CE31-706C-5B4D-B715-2E101EBD35C9}" srcOrd="1" destOrd="0" presId="urn:microsoft.com/office/officeart/2005/8/layout/process3"/>
    <dgm:cxn modelId="{4A126F0A-901A-CE44-9B57-CD6D3235EBB3}" type="presParOf" srcId="{DF9E766F-5DA6-CF4F-839A-5DA9CB6757CD}" destId="{6E082064-7D3A-F745-8A16-7B30274B76E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3D4FF1-5657-B343-915C-CB40BE757A3B}" type="doc">
      <dgm:prSet loTypeId="urn:microsoft.com/office/officeart/2005/8/layout/process3" loCatId="process" qsTypeId="urn:microsoft.com/office/officeart/2005/8/quickstyle/3d2" qsCatId="3D" csTypeId="urn:microsoft.com/office/officeart/2005/8/colors/accent1_2" csCatId="accent1" phldr="1"/>
      <dgm:spPr/>
      <dgm:t>
        <a:bodyPr/>
        <a:lstStyle/>
        <a:p>
          <a:endParaRPr lang="en-US"/>
        </a:p>
      </dgm:t>
    </dgm:pt>
    <dgm:pt modelId="{90766B40-B431-1644-9D97-99F2556ED357}">
      <dgm:prSet phldrT="[Text]"/>
      <dgm:spPr/>
      <dgm:t>
        <a:bodyPr/>
        <a:lstStyle/>
        <a:p>
          <a:r>
            <a:rPr lang="en-US" dirty="0"/>
            <a:t>Book Data</a:t>
          </a:r>
        </a:p>
      </dgm:t>
    </dgm:pt>
    <dgm:pt modelId="{C536C5DC-BEDA-094A-A9CC-42F3806A56C1}" type="parTrans" cxnId="{4DF864B7-46CC-894A-A1A8-2893796D82B9}">
      <dgm:prSet/>
      <dgm:spPr/>
      <dgm:t>
        <a:bodyPr/>
        <a:lstStyle/>
        <a:p>
          <a:endParaRPr lang="en-US"/>
        </a:p>
      </dgm:t>
    </dgm:pt>
    <dgm:pt modelId="{A3FFE44D-EBF3-FB45-A178-EAF2E65CF435}" type="sibTrans" cxnId="{4DF864B7-46CC-894A-A1A8-2893796D82B9}">
      <dgm:prSet/>
      <dgm:spPr/>
      <dgm:t>
        <a:bodyPr/>
        <a:lstStyle/>
        <a:p>
          <a:endParaRPr lang="en-US"/>
        </a:p>
      </dgm:t>
    </dgm:pt>
    <dgm:pt modelId="{4DDD6116-7E17-E640-A4E6-F748A5777936}">
      <dgm:prSet phldrT="[Text]"/>
      <dgm:spPr/>
      <dgm:t>
        <a:bodyPr/>
        <a:lstStyle/>
        <a:p>
          <a:r>
            <a:rPr lang="en-US" dirty="0"/>
            <a:t>Goodreads</a:t>
          </a:r>
        </a:p>
      </dgm:t>
    </dgm:pt>
    <dgm:pt modelId="{8DB5E2D7-2249-7C4A-93AE-D406475A9964}" type="parTrans" cxnId="{6D715379-1C00-6348-9BDE-D3E65385E37E}">
      <dgm:prSet/>
      <dgm:spPr/>
      <dgm:t>
        <a:bodyPr/>
        <a:lstStyle/>
        <a:p>
          <a:endParaRPr lang="en-US"/>
        </a:p>
      </dgm:t>
    </dgm:pt>
    <dgm:pt modelId="{EC85F14E-6D15-8D45-BDCC-A821EABC2EDC}" type="sibTrans" cxnId="{6D715379-1C00-6348-9BDE-D3E65385E37E}">
      <dgm:prSet/>
      <dgm:spPr/>
      <dgm:t>
        <a:bodyPr/>
        <a:lstStyle/>
        <a:p>
          <a:endParaRPr lang="en-US"/>
        </a:p>
      </dgm:t>
    </dgm:pt>
    <dgm:pt modelId="{08FF0A1C-D59D-1040-8D63-584D81BC110B}">
      <dgm:prSet phldrT="[Text]"/>
      <dgm:spPr/>
      <dgm:t>
        <a:bodyPr/>
        <a:lstStyle/>
        <a:p>
          <a:r>
            <a:rPr lang="en-US" dirty="0"/>
            <a:t>Movie Data</a:t>
          </a:r>
        </a:p>
      </dgm:t>
    </dgm:pt>
    <dgm:pt modelId="{BAB9CD34-656F-A54B-B5B4-FC230EA0B795}" type="parTrans" cxnId="{39D929C9-5615-134F-9C07-0ACA65CBF22E}">
      <dgm:prSet/>
      <dgm:spPr/>
      <dgm:t>
        <a:bodyPr/>
        <a:lstStyle/>
        <a:p>
          <a:endParaRPr lang="en-US"/>
        </a:p>
      </dgm:t>
    </dgm:pt>
    <dgm:pt modelId="{14FF22FF-8ACB-B947-9ACE-7A16159C1D09}" type="sibTrans" cxnId="{39D929C9-5615-134F-9C07-0ACA65CBF22E}">
      <dgm:prSet/>
      <dgm:spPr/>
      <dgm:t>
        <a:bodyPr/>
        <a:lstStyle/>
        <a:p>
          <a:endParaRPr lang="en-US"/>
        </a:p>
      </dgm:t>
    </dgm:pt>
    <dgm:pt modelId="{CB404FD2-1905-F240-AC2D-FC8DF2FFA9F5}">
      <dgm:prSet phldrT="[Text]"/>
      <dgm:spPr/>
      <dgm:t>
        <a:bodyPr/>
        <a:lstStyle/>
        <a:p>
          <a:r>
            <a:rPr lang="en-US" dirty="0"/>
            <a:t>IMDb</a:t>
          </a:r>
        </a:p>
      </dgm:t>
    </dgm:pt>
    <dgm:pt modelId="{AAF9AAFD-01E2-EC40-9F69-668977DB61AA}" type="parTrans" cxnId="{7A056C81-3359-4146-858A-78D18D77C35A}">
      <dgm:prSet/>
      <dgm:spPr/>
      <dgm:t>
        <a:bodyPr/>
        <a:lstStyle/>
        <a:p>
          <a:endParaRPr lang="en-US"/>
        </a:p>
      </dgm:t>
    </dgm:pt>
    <dgm:pt modelId="{BD6ADA06-793D-A749-A883-6855991D7447}" type="sibTrans" cxnId="{7A056C81-3359-4146-858A-78D18D77C35A}">
      <dgm:prSet/>
      <dgm:spPr/>
      <dgm:t>
        <a:bodyPr/>
        <a:lstStyle/>
        <a:p>
          <a:endParaRPr lang="en-US"/>
        </a:p>
      </dgm:t>
    </dgm:pt>
    <dgm:pt modelId="{E81AF76B-C495-4145-B0C2-86FC19F72642}">
      <dgm:prSet phldrT="[Text]"/>
      <dgm:spPr/>
      <dgm:t>
        <a:bodyPr/>
        <a:lstStyle/>
        <a:p>
          <a:r>
            <a:rPr lang="en-US" dirty="0"/>
            <a:t>Analysis</a:t>
          </a:r>
        </a:p>
      </dgm:t>
    </dgm:pt>
    <dgm:pt modelId="{8C028767-7CEB-0345-B6BB-5158CFB97092}" type="parTrans" cxnId="{1BDB1461-2A69-9341-8789-AB2CEF5F5CB8}">
      <dgm:prSet/>
      <dgm:spPr/>
      <dgm:t>
        <a:bodyPr/>
        <a:lstStyle/>
        <a:p>
          <a:endParaRPr lang="en-US"/>
        </a:p>
      </dgm:t>
    </dgm:pt>
    <dgm:pt modelId="{8D9DF13C-0C31-0B44-88E0-690560E7D75E}" type="sibTrans" cxnId="{1BDB1461-2A69-9341-8789-AB2CEF5F5CB8}">
      <dgm:prSet/>
      <dgm:spPr/>
      <dgm:t>
        <a:bodyPr/>
        <a:lstStyle/>
        <a:p>
          <a:endParaRPr lang="en-US"/>
        </a:p>
      </dgm:t>
    </dgm:pt>
    <dgm:pt modelId="{7771FD2F-D9D5-F949-97A4-1B05E2A2486C}">
      <dgm:prSet phldrT="[Text]"/>
      <dgm:spPr/>
      <dgm:t>
        <a:bodyPr/>
        <a:lstStyle/>
        <a:p>
          <a:r>
            <a:rPr lang="en-US" dirty="0"/>
            <a:t>MovieLens</a:t>
          </a:r>
        </a:p>
      </dgm:t>
    </dgm:pt>
    <dgm:pt modelId="{B5A73761-52D5-6343-A955-545FB2ED7B6A}" type="parTrans" cxnId="{E919BA2E-8EC3-FE46-B885-B2E912C7FCC7}">
      <dgm:prSet/>
      <dgm:spPr/>
      <dgm:t>
        <a:bodyPr/>
        <a:lstStyle/>
        <a:p>
          <a:endParaRPr lang="en-US"/>
        </a:p>
      </dgm:t>
    </dgm:pt>
    <dgm:pt modelId="{BD2B4E6E-808A-A845-AFB1-E6B49AA13B30}" type="sibTrans" cxnId="{E919BA2E-8EC3-FE46-B885-B2E912C7FCC7}">
      <dgm:prSet/>
      <dgm:spPr/>
      <dgm:t>
        <a:bodyPr/>
        <a:lstStyle/>
        <a:p>
          <a:endParaRPr lang="en-US"/>
        </a:p>
      </dgm:t>
    </dgm:pt>
    <dgm:pt modelId="{AAE9ED89-1CD4-E34C-80C4-C78B9B25452F}">
      <dgm:prSet/>
      <dgm:spPr/>
      <dgm:t>
        <a:bodyPr/>
        <a:lstStyle/>
        <a:p>
          <a:r>
            <a:rPr lang="en-US" dirty="0"/>
            <a:t>Ridge Regression</a:t>
          </a:r>
        </a:p>
      </dgm:t>
    </dgm:pt>
    <dgm:pt modelId="{B3174A6C-0D03-7D46-A766-308B1B4F29BF}" type="parTrans" cxnId="{4750CA1D-5C10-D447-B69A-CC0C3064BA1F}">
      <dgm:prSet/>
      <dgm:spPr/>
      <dgm:t>
        <a:bodyPr/>
        <a:lstStyle/>
        <a:p>
          <a:endParaRPr lang="en-US"/>
        </a:p>
      </dgm:t>
    </dgm:pt>
    <dgm:pt modelId="{11BF69D3-7230-C147-B8E2-84193464A41C}" type="sibTrans" cxnId="{4750CA1D-5C10-D447-B69A-CC0C3064BA1F}">
      <dgm:prSet/>
      <dgm:spPr/>
      <dgm:t>
        <a:bodyPr/>
        <a:lstStyle/>
        <a:p>
          <a:endParaRPr lang="en-US"/>
        </a:p>
      </dgm:t>
    </dgm:pt>
    <dgm:pt modelId="{1D14A11D-839A-894A-A3F4-6676EDF2D46F}">
      <dgm:prSet/>
      <dgm:spPr/>
      <dgm:t>
        <a:bodyPr/>
        <a:lstStyle/>
        <a:p>
          <a:r>
            <a:rPr lang="en-US" dirty="0"/>
            <a:t>Cluster Analysis</a:t>
          </a:r>
        </a:p>
      </dgm:t>
    </dgm:pt>
    <dgm:pt modelId="{C205A47E-A4B1-724C-99A5-3EDE3B06166E}" type="parTrans" cxnId="{A718ADBF-62FC-7743-84FE-F9469625BB83}">
      <dgm:prSet/>
      <dgm:spPr/>
      <dgm:t>
        <a:bodyPr/>
        <a:lstStyle/>
        <a:p>
          <a:endParaRPr lang="en-US"/>
        </a:p>
      </dgm:t>
    </dgm:pt>
    <dgm:pt modelId="{8FED40AB-391E-BD4D-995D-1BE3366A470F}" type="sibTrans" cxnId="{A718ADBF-62FC-7743-84FE-F9469625BB83}">
      <dgm:prSet/>
      <dgm:spPr/>
      <dgm:t>
        <a:bodyPr/>
        <a:lstStyle/>
        <a:p>
          <a:endParaRPr lang="en-US"/>
        </a:p>
      </dgm:t>
    </dgm:pt>
    <dgm:pt modelId="{FED22A2C-877C-AB46-91AF-7D1B6B1809E8}" type="pres">
      <dgm:prSet presAssocID="{E13D4FF1-5657-B343-915C-CB40BE757A3B}" presName="linearFlow" presStyleCnt="0">
        <dgm:presLayoutVars>
          <dgm:dir/>
          <dgm:animLvl val="lvl"/>
          <dgm:resizeHandles val="exact"/>
        </dgm:presLayoutVars>
      </dgm:prSet>
      <dgm:spPr/>
    </dgm:pt>
    <dgm:pt modelId="{86D136ED-1CBF-A848-BD99-C3E7640AB1AF}" type="pres">
      <dgm:prSet presAssocID="{90766B40-B431-1644-9D97-99F2556ED357}" presName="composite" presStyleCnt="0"/>
      <dgm:spPr/>
    </dgm:pt>
    <dgm:pt modelId="{D4A44DF8-D5E9-2F44-9770-46FF3624E744}" type="pres">
      <dgm:prSet presAssocID="{90766B40-B431-1644-9D97-99F2556ED357}" presName="parTx" presStyleLbl="node1" presStyleIdx="0" presStyleCnt="3">
        <dgm:presLayoutVars>
          <dgm:chMax val="0"/>
          <dgm:chPref val="0"/>
          <dgm:bulletEnabled val="1"/>
        </dgm:presLayoutVars>
      </dgm:prSet>
      <dgm:spPr/>
    </dgm:pt>
    <dgm:pt modelId="{85753609-5A8A-3244-B467-AB5DCBD1EA65}" type="pres">
      <dgm:prSet presAssocID="{90766B40-B431-1644-9D97-99F2556ED357}" presName="parSh" presStyleLbl="node1" presStyleIdx="0" presStyleCnt="3"/>
      <dgm:spPr/>
    </dgm:pt>
    <dgm:pt modelId="{AFBC41E0-C3D9-4243-9BC2-0132BF3AFBA9}" type="pres">
      <dgm:prSet presAssocID="{90766B40-B431-1644-9D97-99F2556ED357}" presName="desTx" presStyleLbl="fgAcc1" presStyleIdx="0" presStyleCnt="3" custScaleX="136847">
        <dgm:presLayoutVars>
          <dgm:bulletEnabled val="1"/>
        </dgm:presLayoutVars>
      </dgm:prSet>
      <dgm:spPr/>
    </dgm:pt>
    <dgm:pt modelId="{EF2113B3-CADC-3844-91BA-554575782EF0}" type="pres">
      <dgm:prSet presAssocID="{A3FFE44D-EBF3-FB45-A178-EAF2E65CF435}" presName="sibTrans" presStyleLbl="sibTrans2D1" presStyleIdx="0" presStyleCnt="2"/>
      <dgm:spPr/>
    </dgm:pt>
    <dgm:pt modelId="{2FC76465-1DA3-D144-B432-D3C655DDFC1B}" type="pres">
      <dgm:prSet presAssocID="{A3FFE44D-EBF3-FB45-A178-EAF2E65CF435}" presName="connTx" presStyleLbl="sibTrans2D1" presStyleIdx="0" presStyleCnt="2"/>
      <dgm:spPr/>
    </dgm:pt>
    <dgm:pt modelId="{716A77D1-BEE1-944A-B14D-3D86973ED84D}" type="pres">
      <dgm:prSet presAssocID="{08FF0A1C-D59D-1040-8D63-584D81BC110B}" presName="composite" presStyleCnt="0"/>
      <dgm:spPr/>
    </dgm:pt>
    <dgm:pt modelId="{0179DC65-8375-4946-B5CA-FB0C7D4CA831}" type="pres">
      <dgm:prSet presAssocID="{08FF0A1C-D59D-1040-8D63-584D81BC110B}" presName="parTx" presStyleLbl="node1" presStyleIdx="0" presStyleCnt="3">
        <dgm:presLayoutVars>
          <dgm:chMax val="0"/>
          <dgm:chPref val="0"/>
          <dgm:bulletEnabled val="1"/>
        </dgm:presLayoutVars>
      </dgm:prSet>
      <dgm:spPr/>
    </dgm:pt>
    <dgm:pt modelId="{D820B57A-7CC0-944F-A936-10D0399C0FA6}" type="pres">
      <dgm:prSet presAssocID="{08FF0A1C-D59D-1040-8D63-584D81BC110B}" presName="parSh" presStyleLbl="node1" presStyleIdx="1" presStyleCnt="3"/>
      <dgm:spPr/>
    </dgm:pt>
    <dgm:pt modelId="{27C4811B-8342-E840-B4F0-A5D5BB48865E}" type="pres">
      <dgm:prSet presAssocID="{08FF0A1C-D59D-1040-8D63-584D81BC110B}" presName="desTx" presStyleLbl="fgAcc1" presStyleIdx="1" presStyleCnt="3" custScaleX="136847">
        <dgm:presLayoutVars>
          <dgm:bulletEnabled val="1"/>
        </dgm:presLayoutVars>
      </dgm:prSet>
      <dgm:spPr/>
    </dgm:pt>
    <dgm:pt modelId="{F1A4D7CA-5DD2-4B4A-A1D9-77BCA7FB09B4}" type="pres">
      <dgm:prSet presAssocID="{14FF22FF-8ACB-B947-9ACE-7A16159C1D09}" presName="sibTrans" presStyleLbl="sibTrans2D1" presStyleIdx="1" presStyleCnt="2"/>
      <dgm:spPr/>
    </dgm:pt>
    <dgm:pt modelId="{F7C1A523-E8C9-5E4D-BAE3-AC0793346C58}" type="pres">
      <dgm:prSet presAssocID="{14FF22FF-8ACB-B947-9ACE-7A16159C1D09}" presName="connTx" presStyleLbl="sibTrans2D1" presStyleIdx="1" presStyleCnt="2"/>
      <dgm:spPr/>
    </dgm:pt>
    <dgm:pt modelId="{DF9E766F-5DA6-CF4F-839A-5DA9CB6757CD}" type="pres">
      <dgm:prSet presAssocID="{E81AF76B-C495-4145-B0C2-86FC19F72642}" presName="composite" presStyleCnt="0"/>
      <dgm:spPr/>
    </dgm:pt>
    <dgm:pt modelId="{0C2C0D03-4EA6-EE47-85AC-B5B0E87C2176}" type="pres">
      <dgm:prSet presAssocID="{E81AF76B-C495-4145-B0C2-86FC19F72642}" presName="parTx" presStyleLbl="node1" presStyleIdx="1" presStyleCnt="3">
        <dgm:presLayoutVars>
          <dgm:chMax val="0"/>
          <dgm:chPref val="0"/>
          <dgm:bulletEnabled val="1"/>
        </dgm:presLayoutVars>
      </dgm:prSet>
      <dgm:spPr/>
    </dgm:pt>
    <dgm:pt modelId="{25E8CE31-706C-5B4D-B715-2E101EBD35C9}" type="pres">
      <dgm:prSet presAssocID="{E81AF76B-C495-4145-B0C2-86FC19F72642}" presName="parSh" presStyleLbl="node1" presStyleIdx="2" presStyleCnt="3"/>
      <dgm:spPr/>
    </dgm:pt>
    <dgm:pt modelId="{6E082064-7D3A-F745-8A16-7B30274B76E3}" type="pres">
      <dgm:prSet presAssocID="{E81AF76B-C495-4145-B0C2-86FC19F72642}" presName="desTx" presStyleLbl="fgAcc1" presStyleIdx="2" presStyleCnt="3" custScaleX="133416">
        <dgm:presLayoutVars>
          <dgm:bulletEnabled val="1"/>
        </dgm:presLayoutVars>
      </dgm:prSet>
      <dgm:spPr/>
    </dgm:pt>
  </dgm:ptLst>
  <dgm:cxnLst>
    <dgm:cxn modelId="{7F28881D-4943-6A4E-BE87-E5012CE933D0}" type="presOf" srcId="{14FF22FF-8ACB-B947-9ACE-7A16159C1D09}" destId="{F7C1A523-E8C9-5E4D-BAE3-AC0793346C58}" srcOrd="1" destOrd="0" presId="urn:microsoft.com/office/officeart/2005/8/layout/process3"/>
    <dgm:cxn modelId="{4750CA1D-5C10-D447-B69A-CC0C3064BA1F}" srcId="{E81AF76B-C495-4145-B0C2-86FC19F72642}" destId="{AAE9ED89-1CD4-E34C-80C4-C78B9B25452F}" srcOrd="0" destOrd="0" parTransId="{B3174A6C-0D03-7D46-A766-308B1B4F29BF}" sibTransId="{11BF69D3-7230-C147-B8E2-84193464A41C}"/>
    <dgm:cxn modelId="{E6643723-A784-1E47-8416-2F2067B0F22B}" type="presOf" srcId="{AAE9ED89-1CD4-E34C-80C4-C78B9B25452F}" destId="{6E082064-7D3A-F745-8A16-7B30274B76E3}" srcOrd="0" destOrd="0" presId="urn:microsoft.com/office/officeart/2005/8/layout/process3"/>
    <dgm:cxn modelId="{71885B29-6A71-A34D-A9AF-C57CC82721E7}" type="presOf" srcId="{E81AF76B-C495-4145-B0C2-86FC19F72642}" destId="{0C2C0D03-4EA6-EE47-85AC-B5B0E87C2176}" srcOrd="0" destOrd="0" presId="urn:microsoft.com/office/officeart/2005/8/layout/process3"/>
    <dgm:cxn modelId="{E0504F2A-720B-FA45-B144-EB9BD2918178}" type="presOf" srcId="{4DDD6116-7E17-E640-A4E6-F748A5777936}" destId="{AFBC41E0-C3D9-4243-9BC2-0132BF3AFBA9}" srcOrd="0" destOrd="0" presId="urn:microsoft.com/office/officeart/2005/8/layout/process3"/>
    <dgm:cxn modelId="{E919BA2E-8EC3-FE46-B885-B2E912C7FCC7}" srcId="{08FF0A1C-D59D-1040-8D63-584D81BC110B}" destId="{7771FD2F-D9D5-F949-97A4-1B05E2A2486C}" srcOrd="1" destOrd="0" parTransId="{B5A73761-52D5-6343-A955-545FB2ED7B6A}" sibTransId="{BD2B4E6E-808A-A845-AFB1-E6B49AA13B30}"/>
    <dgm:cxn modelId="{D0EC1641-1598-B24E-A337-9FF452A6CB6F}" type="presOf" srcId="{90766B40-B431-1644-9D97-99F2556ED357}" destId="{85753609-5A8A-3244-B467-AB5DCBD1EA65}" srcOrd="1" destOrd="0" presId="urn:microsoft.com/office/officeart/2005/8/layout/process3"/>
    <dgm:cxn modelId="{25AB6B49-B2DE-FE40-9A4A-E280EF544C22}" type="presOf" srcId="{CB404FD2-1905-F240-AC2D-FC8DF2FFA9F5}" destId="{27C4811B-8342-E840-B4F0-A5D5BB48865E}" srcOrd="0" destOrd="0" presId="urn:microsoft.com/office/officeart/2005/8/layout/process3"/>
    <dgm:cxn modelId="{4E43E04A-EADD-D947-AB43-E8B195E99FD6}" type="presOf" srcId="{1D14A11D-839A-894A-A3F4-6676EDF2D46F}" destId="{6E082064-7D3A-F745-8A16-7B30274B76E3}" srcOrd="0" destOrd="1" presId="urn:microsoft.com/office/officeart/2005/8/layout/process3"/>
    <dgm:cxn modelId="{1BDB1461-2A69-9341-8789-AB2CEF5F5CB8}" srcId="{E13D4FF1-5657-B343-915C-CB40BE757A3B}" destId="{E81AF76B-C495-4145-B0C2-86FC19F72642}" srcOrd="2" destOrd="0" parTransId="{8C028767-7CEB-0345-B6BB-5158CFB97092}" sibTransId="{8D9DF13C-0C31-0B44-88E0-690560E7D75E}"/>
    <dgm:cxn modelId="{60115771-89A2-2242-8395-5865F219AF14}" type="presOf" srcId="{14FF22FF-8ACB-B947-9ACE-7A16159C1D09}" destId="{F1A4D7CA-5DD2-4B4A-A1D9-77BCA7FB09B4}" srcOrd="0" destOrd="0" presId="urn:microsoft.com/office/officeart/2005/8/layout/process3"/>
    <dgm:cxn modelId="{6D715379-1C00-6348-9BDE-D3E65385E37E}" srcId="{90766B40-B431-1644-9D97-99F2556ED357}" destId="{4DDD6116-7E17-E640-A4E6-F748A5777936}" srcOrd="0" destOrd="0" parTransId="{8DB5E2D7-2249-7C4A-93AE-D406475A9964}" sibTransId="{EC85F14E-6D15-8D45-BDCC-A821EABC2EDC}"/>
    <dgm:cxn modelId="{7A056C81-3359-4146-858A-78D18D77C35A}" srcId="{08FF0A1C-D59D-1040-8D63-584D81BC110B}" destId="{CB404FD2-1905-F240-AC2D-FC8DF2FFA9F5}" srcOrd="0" destOrd="0" parTransId="{AAF9AAFD-01E2-EC40-9F69-668977DB61AA}" sibTransId="{BD6ADA06-793D-A749-A883-6855991D7447}"/>
    <dgm:cxn modelId="{5C6A1989-A46F-EE4E-AA15-F8EC65CFCC84}" type="presOf" srcId="{E13D4FF1-5657-B343-915C-CB40BE757A3B}" destId="{FED22A2C-877C-AB46-91AF-7D1B6B1809E8}" srcOrd="0" destOrd="0" presId="urn:microsoft.com/office/officeart/2005/8/layout/process3"/>
    <dgm:cxn modelId="{1B2D6095-F735-2B48-967C-383D2EC4276E}" type="presOf" srcId="{7771FD2F-D9D5-F949-97A4-1B05E2A2486C}" destId="{27C4811B-8342-E840-B4F0-A5D5BB48865E}" srcOrd="0" destOrd="1" presId="urn:microsoft.com/office/officeart/2005/8/layout/process3"/>
    <dgm:cxn modelId="{4DF864B7-46CC-894A-A1A8-2893796D82B9}" srcId="{E13D4FF1-5657-B343-915C-CB40BE757A3B}" destId="{90766B40-B431-1644-9D97-99F2556ED357}" srcOrd="0" destOrd="0" parTransId="{C536C5DC-BEDA-094A-A9CC-42F3806A56C1}" sibTransId="{A3FFE44D-EBF3-FB45-A178-EAF2E65CF435}"/>
    <dgm:cxn modelId="{2D2272B7-92F1-1045-A492-C00E94761AAE}" type="presOf" srcId="{A3FFE44D-EBF3-FB45-A178-EAF2E65CF435}" destId="{2FC76465-1DA3-D144-B432-D3C655DDFC1B}" srcOrd="1" destOrd="0" presId="urn:microsoft.com/office/officeart/2005/8/layout/process3"/>
    <dgm:cxn modelId="{A718ADBF-62FC-7743-84FE-F9469625BB83}" srcId="{E81AF76B-C495-4145-B0C2-86FC19F72642}" destId="{1D14A11D-839A-894A-A3F4-6676EDF2D46F}" srcOrd="1" destOrd="0" parTransId="{C205A47E-A4B1-724C-99A5-3EDE3B06166E}" sibTransId="{8FED40AB-391E-BD4D-995D-1BE3366A470F}"/>
    <dgm:cxn modelId="{39D929C9-5615-134F-9C07-0ACA65CBF22E}" srcId="{E13D4FF1-5657-B343-915C-CB40BE757A3B}" destId="{08FF0A1C-D59D-1040-8D63-584D81BC110B}" srcOrd="1" destOrd="0" parTransId="{BAB9CD34-656F-A54B-B5B4-FC230EA0B795}" sibTransId="{14FF22FF-8ACB-B947-9ACE-7A16159C1D09}"/>
    <dgm:cxn modelId="{54D17ECD-E132-4349-A429-D4BD94F8AFF8}" type="presOf" srcId="{90766B40-B431-1644-9D97-99F2556ED357}" destId="{D4A44DF8-D5E9-2F44-9770-46FF3624E744}" srcOrd="0" destOrd="0" presId="urn:microsoft.com/office/officeart/2005/8/layout/process3"/>
    <dgm:cxn modelId="{2AAF7AEB-0CA1-674B-A3D8-7F28EA40F06C}" type="presOf" srcId="{E81AF76B-C495-4145-B0C2-86FC19F72642}" destId="{25E8CE31-706C-5B4D-B715-2E101EBD35C9}" srcOrd="1" destOrd="0" presId="urn:microsoft.com/office/officeart/2005/8/layout/process3"/>
    <dgm:cxn modelId="{4B02DBEB-B82C-9146-A00D-B0B3F818CE97}" type="presOf" srcId="{08FF0A1C-D59D-1040-8D63-584D81BC110B}" destId="{D820B57A-7CC0-944F-A936-10D0399C0FA6}" srcOrd="1" destOrd="0" presId="urn:microsoft.com/office/officeart/2005/8/layout/process3"/>
    <dgm:cxn modelId="{986D0FF5-CFA2-444E-A141-B655DBB900B2}" type="presOf" srcId="{08FF0A1C-D59D-1040-8D63-584D81BC110B}" destId="{0179DC65-8375-4946-B5CA-FB0C7D4CA831}" srcOrd="0" destOrd="0" presId="urn:microsoft.com/office/officeart/2005/8/layout/process3"/>
    <dgm:cxn modelId="{F4FF41F8-C0DD-F749-AA9E-0FD4036092DB}" type="presOf" srcId="{A3FFE44D-EBF3-FB45-A178-EAF2E65CF435}" destId="{EF2113B3-CADC-3844-91BA-554575782EF0}" srcOrd="0" destOrd="0" presId="urn:microsoft.com/office/officeart/2005/8/layout/process3"/>
    <dgm:cxn modelId="{AF0520D5-F124-754E-8143-2DB493D9C8DD}" type="presParOf" srcId="{FED22A2C-877C-AB46-91AF-7D1B6B1809E8}" destId="{86D136ED-1CBF-A848-BD99-C3E7640AB1AF}" srcOrd="0" destOrd="0" presId="urn:microsoft.com/office/officeart/2005/8/layout/process3"/>
    <dgm:cxn modelId="{CC479D17-2F7F-0040-9F21-6DBF131BED3D}" type="presParOf" srcId="{86D136ED-1CBF-A848-BD99-C3E7640AB1AF}" destId="{D4A44DF8-D5E9-2F44-9770-46FF3624E744}" srcOrd="0" destOrd="0" presId="urn:microsoft.com/office/officeart/2005/8/layout/process3"/>
    <dgm:cxn modelId="{15991C7B-C840-BF4E-881F-86E060D0BF50}" type="presParOf" srcId="{86D136ED-1CBF-A848-BD99-C3E7640AB1AF}" destId="{85753609-5A8A-3244-B467-AB5DCBD1EA65}" srcOrd="1" destOrd="0" presId="urn:microsoft.com/office/officeart/2005/8/layout/process3"/>
    <dgm:cxn modelId="{FB4C4E9D-28E8-F045-AD65-EEFF423FA01C}" type="presParOf" srcId="{86D136ED-1CBF-A848-BD99-C3E7640AB1AF}" destId="{AFBC41E0-C3D9-4243-9BC2-0132BF3AFBA9}" srcOrd="2" destOrd="0" presId="urn:microsoft.com/office/officeart/2005/8/layout/process3"/>
    <dgm:cxn modelId="{F898D22A-CCF8-9C4D-A8D2-C1275EA90D25}" type="presParOf" srcId="{FED22A2C-877C-AB46-91AF-7D1B6B1809E8}" destId="{EF2113B3-CADC-3844-91BA-554575782EF0}" srcOrd="1" destOrd="0" presId="urn:microsoft.com/office/officeart/2005/8/layout/process3"/>
    <dgm:cxn modelId="{6A78222A-763A-9E45-A189-58ABCFC5C9C1}" type="presParOf" srcId="{EF2113B3-CADC-3844-91BA-554575782EF0}" destId="{2FC76465-1DA3-D144-B432-D3C655DDFC1B}" srcOrd="0" destOrd="0" presId="urn:microsoft.com/office/officeart/2005/8/layout/process3"/>
    <dgm:cxn modelId="{25735AD7-DBEF-4D49-B8A7-75D9721FBF6E}" type="presParOf" srcId="{FED22A2C-877C-AB46-91AF-7D1B6B1809E8}" destId="{716A77D1-BEE1-944A-B14D-3D86973ED84D}" srcOrd="2" destOrd="0" presId="urn:microsoft.com/office/officeart/2005/8/layout/process3"/>
    <dgm:cxn modelId="{6E0F65FA-24B7-484F-91C7-E35227885D65}" type="presParOf" srcId="{716A77D1-BEE1-944A-B14D-3D86973ED84D}" destId="{0179DC65-8375-4946-B5CA-FB0C7D4CA831}" srcOrd="0" destOrd="0" presId="urn:microsoft.com/office/officeart/2005/8/layout/process3"/>
    <dgm:cxn modelId="{F5ACEA57-3C8B-6F40-A139-05162315A04A}" type="presParOf" srcId="{716A77D1-BEE1-944A-B14D-3D86973ED84D}" destId="{D820B57A-7CC0-944F-A936-10D0399C0FA6}" srcOrd="1" destOrd="0" presId="urn:microsoft.com/office/officeart/2005/8/layout/process3"/>
    <dgm:cxn modelId="{45699B29-81FF-4745-890B-714DDF8ED861}" type="presParOf" srcId="{716A77D1-BEE1-944A-B14D-3D86973ED84D}" destId="{27C4811B-8342-E840-B4F0-A5D5BB48865E}" srcOrd="2" destOrd="0" presId="urn:microsoft.com/office/officeart/2005/8/layout/process3"/>
    <dgm:cxn modelId="{16789C6F-B35F-FE45-8EBC-22CF30C7584A}" type="presParOf" srcId="{FED22A2C-877C-AB46-91AF-7D1B6B1809E8}" destId="{F1A4D7CA-5DD2-4B4A-A1D9-77BCA7FB09B4}" srcOrd="3" destOrd="0" presId="urn:microsoft.com/office/officeart/2005/8/layout/process3"/>
    <dgm:cxn modelId="{8F3EF67D-4BA3-CE4F-B313-9F5243B2B7E9}" type="presParOf" srcId="{F1A4D7CA-5DD2-4B4A-A1D9-77BCA7FB09B4}" destId="{F7C1A523-E8C9-5E4D-BAE3-AC0793346C58}" srcOrd="0" destOrd="0" presId="urn:microsoft.com/office/officeart/2005/8/layout/process3"/>
    <dgm:cxn modelId="{BDAFE2AA-4351-B047-BB23-1D30B3C00771}" type="presParOf" srcId="{FED22A2C-877C-AB46-91AF-7D1B6B1809E8}" destId="{DF9E766F-5DA6-CF4F-839A-5DA9CB6757CD}" srcOrd="4" destOrd="0" presId="urn:microsoft.com/office/officeart/2005/8/layout/process3"/>
    <dgm:cxn modelId="{63217F41-71F0-0941-A782-6FEA9E390489}" type="presParOf" srcId="{DF9E766F-5DA6-CF4F-839A-5DA9CB6757CD}" destId="{0C2C0D03-4EA6-EE47-85AC-B5B0E87C2176}" srcOrd="0" destOrd="0" presId="urn:microsoft.com/office/officeart/2005/8/layout/process3"/>
    <dgm:cxn modelId="{0A23B76B-A7CD-5A45-8D41-522923DE92F2}" type="presParOf" srcId="{DF9E766F-5DA6-CF4F-839A-5DA9CB6757CD}" destId="{25E8CE31-706C-5B4D-B715-2E101EBD35C9}" srcOrd="1" destOrd="0" presId="urn:microsoft.com/office/officeart/2005/8/layout/process3"/>
    <dgm:cxn modelId="{4A126F0A-901A-CE44-9B57-CD6D3235EBB3}" type="presParOf" srcId="{DF9E766F-5DA6-CF4F-839A-5DA9CB6757CD}" destId="{6E082064-7D3A-F745-8A16-7B30274B76E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3609-5A8A-3244-B467-AB5DCBD1EA65}">
      <dsp:nvSpPr>
        <dsp:cNvPr id="0" name=""/>
        <dsp:cNvSpPr/>
      </dsp:nvSpPr>
      <dsp:spPr>
        <a:xfrm>
          <a:off x="1906"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Book Data</a:t>
          </a:r>
        </a:p>
      </dsp:txBody>
      <dsp:txXfrm>
        <a:off x="1906" y="1042079"/>
        <a:ext cx="2356086" cy="691200"/>
      </dsp:txXfrm>
    </dsp:sp>
    <dsp:sp modelId="{AFBC41E0-C3D9-4243-9BC2-0132BF3AFBA9}">
      <dsp:nvSpPr>
        <dsp:cNvPr id="0" name=""/>
        <dsp:cNvSpPr/>
      </dsp:nvSpPr>
      <dsp:spPr>
        <a:xfrm>
          <a:off x="50404"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Goodreads</a:t>
          </a:r>
        </a:p>
      </dsp:txBody>
      <dsp:txXfrm>
        <a:off x="104811" y="1787686"/>
        <a:ext cx="3115419" cy="1748786"/>
      </dsp:txXfrm>
    </dsp:sp>
    <dsp:sp modelId="{EF2113B3-CADC-3844-91BA-554575782EF0}">
      <dsp:nvSpPr>
        <dsp:cNvPr id="0" name=""/>
        <dsp:cNvSpPr/>
      </dsp:nvSpPr>
      <dsp:spPr>
        <a:xfrm>
          <a:off x="2823685"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823685" y="1211700"/>
        <a:ext cx="811289" cy="351959"/>
      </dsp:txXfrm>
    </dsp:sp>
    <dsp:sp modelId="{D820B57A-7CC0-944F-A936-10D0399C0FA6}">
      <dsp:nvSpPr>
        <dsp:cNvPr id="0" name=""/>
        <dsp:cNvSpPr/>
      </dsp:nvSpPr>
      <dsp:spPr>
        <a:xfrm>
          <a:off x="4220763"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Movie Data</a:t>
          </a:r>
        </a:p>
      </dsp:txBody>
      <dsp:txXfrm>
        <a:off x="4220763" y="1042079"/>
        <a:ext cx="2356086" cy="691200"/>
      </dsp:txXfrm>
    </dsp:sp>
    <dsp:sp modelId="{27C4811B-8342-E840-B4F0-A5D5BB48865E}">
      <dsp:nvSpPr>
        <dsp:cNvPr id="0" name=""/>
        <dsp:cNvSpPr/>
      </dsp:nvSpPr>
      <dsp:spPr>
        <a:xfrm>
          <a:off x="4269261"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IMDb</a:t>
          </a:r>
        </a:p>
        <a:p>
          <a:pPr marL="228600" lvl="1" indent="-228600" algn="l" defTabSz="1066800">
            <a:lnSpc>
              <a:spcPct val="90000"/>
            </a:lnSpc>
            <a:spcBef>
              <a:spcPct val="0"/>
            </a:spcBef>
            <a:spcAft>
              <a:spcPct val="15000"/>
            </a:spcAft>
            <a:buChar char="•"/>
          </a:pPr>
          <a:r>
            <a:rPr lang="en-US" sz="2400" kern="1200" dirty="0"/>
            <a:t>MovieLens</a:t>
          </a:r>
        </a:p>
      </dsp:txBody>
      <dsp:txXfrm>
        <a:off x="4323668" y="1787686"/>
        <a:ext cx="3115419" cy="1748786"/>
      </dsp:txXfrm>
    </dsp:sp>
    <dsp:sp modelId="{F1A4D7CA-5DD2-4B4A-A1D9-77BCA7FB09B4}">
      <dsp:nvSpPr>
        <dsp:cNvPr id="0" name=""/>
        <dsp:cNvSpPr/>
      </dsp:nvSpPr>
      <dsp:spPr>
        <a:xfrm>
          <a:off x="7042542"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42542" y="1211700"/>
        <a:ext cx="811289" cy="351959"/>
      </dsp:txXfrm>
    </dsp:sp>
    <dsp:sp modelId="{25E8CE31-706C-5B4D-B715-2E101EBD35C9}">
      <dsp:nvSpPr>
        <dsp:cNvPr id="0" name=""/>
        <dsp:cNvSpPr/>
      </dsp:nvSpPr>
      <dsp:spPr>
        <a:xfrm>
          <a:off x="8439620"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Analysis</a:t>
          </a:r>
        </a:p>
      </dsp:txBody>
      <dsp:txXfrm>
        <a:off x="8439620" y="1042079"/>
        <a:ext cx="2356086" cy="691200"/>
      </dsp:txXfrm>
    </dsp:sp>
    <dsp:sp modelId="{6E082064-7D3A-F745-8A16-7B30274B76E3}">
      <dsp:nvSpPr>
        <dsp:cNvPr id="0" name=""/>
        <dsp:cNvSpPr/>
      </dsp:nvSpPr>
      <dsp:spPr>
        <a:xfrm>
          <a:off x="8528537" y="1733279"/>
          <a:ext cx="3143396"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Linear Regression</a:t>
          </a:r>
        </a:p>
        <a:p>
          <a:pPr marL="228600" lvl="1" indent="-228600" algn="l" defTabSz="1066800">
            <a:lnSpc>
              <a:spcPct val="90000"/>
            </a:lnSpc>
            <a:spcBef>
              <a:spcPct val="0"/>
            </a:spcBef>
            <a:spcAft>
              <a:spcPct val="15000"/>
            </a:spcAft>
            <a:buChar char="•"/>
          </a:pPr>
          <a:r>
            <a:rPr lang="en-US" sz="2400" kern="1200" dirty="0"/>
            <a:t>Cluster Analysis</a:t>
          </a:r>
        </a:p>
      </dsp:txBody>
      <dsp:txXfrm>
        <a:off x="8582944" y="1787686"/>
        <a:ext cx="3034582" cy="1748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3609-5A8A-3244-B467-AB5DCBD1EA65}">
      <dsp:nvSpPr>
        <dsp:cNvPr id="0" name=""/>
        <dsp:cNvSpPr/>
      </dsp:nvSpPr>
      <dsp:spPr>
        <a:xfrm>
          <a:off x="1906"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Book Data</a:t>
          </a:r>
        </a:p>
      </dsp:txBody>
      <dsp:txXfrm>
        <a:off x="1906" y="1042079"/>
        <a:ext cx="2356086" cy="691200"/>
      </dsp:txXfrm>
    </dsp:sp>
    <dsp:sp modelId="{AFBC41E0-C3D9-4243-9BC2-0132BF3AFBA9}">
      <dsp:nvSpPr>
        <dsp:cNvPr id="0" name=""/>
        <dsp:cNvSpPr/>
      </dsp:nvSpPr>
      <dsp:spPr>
        <a:xfrm>
          <a:off x="50404"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Goodreads</a:t>
          </a:r>
        </a:p>
      </dsp:txBody>
      <dsp:txXfrm>
        <a:off x="104811" y="1787686"/>
        <a:ext cx="3115419" cy="1748786"/>
      </dsp:txXfrm>
    </dsp:sp>
    <dsp:sp modelId="{EF2113B3-CADC-3844-91BA-554575782EF0}">
      <dsp:nvSpPr>
        <dsp:cNvPr id="0" name=""/>
        <dsp:cNvSpPr/>
      </dsp:nvSpPr>
      <dsp:spPr>
        <a:xfrm>
          <a:off x="2823685"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823685" y="1211700"/>
        <a:ext cx="811289" cy="351959"/>
      </dsp:txXfrm>
    </dsp:sp>
    <dsp:sp modelId="{D820B57A-7CC0-944F-A936-10D0399C0FA6}">
      <dsp:nvSpPr>
        <dsp:cNvPr id="0" name=""/>
        <dsp:cNvSpPr/>
      </dsp:nvSpPr>
      <dsp:spPr>
        <a:xfrm>
          <a:off x="4220763"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Movie Data</a:t>
          </a:r>
        </a:p>
      </dsp:txBody>
      <dsp:txXfrm>
        <a:off x="4220763" y="1042079"/>
        <a:ext cx="2356086" cy="691200"/>
      </dsp:txXfrm>
    </dsp:sp>
    <dsp:sp modelId="{27C4811B-8342-E840-B4F0-A5D5BB48865E}">
      <dsp:nvSpPr>
        <dsp:cNvPr id="0" name=""/>
        <dsp:cNvSpPr/>
      </dsp:nvSpPr>
      <dsp:spPr>
        <a:xfrm>
          <a:off x="4269261"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IMDb</a:t>
          </a:r>
        </a:p>
        <a:p>
          <a:pPr marL="228600" lvl="1" indent="-228600" algn="l" defTabSz="1066800">
            <a:lnSpc>
              <a:spcPct val="90000"/>
            </a:lnSpc>
            <a:spcBef>
              <a:spcPct val="0"/>
            </a:spcBef>
            <a:spcAft>
              <a:spcPct val="15000"/>
            </a:spcAft>
            <a:buChar char="•"/>
          </a:pPr>
          <a:r>
            <a:rPr lang="en-US" sz="2400" kern="1200" dirty="0"/>
            <a:t>MovieLens</a:t>
          </a:r>
        </a:p>
      </dsp:txBody>
      <dsp:txXfrm>
        <a:off x="4323668" y="1787686"/>
        <a:ext cx="3115419" cy="1748786"/>
      </dsp:txXfrm>
    </dsp:sp>
    <dsp:sp modelId="{F1A4D7CA-5DD2-4B4A-A1D9-77BCA7FB09B4}">
      <dsp:nvSpPr>
        <dsp:cNvPr id="0" name=""/>
        <dsp:cNvSpPr/>
      </dsp:nvSpPr>
      <dsp:spPr>
        <a:xfrm>
          <a:off x="7042542"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42542" y="1211700"/>
        <a:ext cx="811289" cy="351959"/>
      </dsp:txXfrm>
    </dsp:sp>
    <dsp:sp modelId="{25E8CE31-706C-5B4D-B715-2E101EBD35C9}">
      <dsp:nvSpPr>
        <dsp:cNvPr id="0" name=""/>
        <dsp:cNvSpPr/>
      </dsp:nvSpPr>
      <dsp:spPr>
        <a:xfrm>
          <a:off x="8439620"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Analysis</a:t>
          </a:r>
        </a:p>
      </dsp:txBody>
      <dsp:txXfrm>
        <a:off x="8439620" y="1042079"/>
        <a:ext cx="2356086" cy="691200"/>
      </dsp:txXfrm>
    </dsp:sp>
    <dsp:sp modelId="{6E082064-7D3A-F745-8A16-7B30274B76E3}">
      <dsp:nvSpPr>
        <dsp:cNvPr id="0" name=""/>
        <dsp:cNvSpPr/>
      </dsp:nvSpPr>
      <dsp:spPr>
        <a:xfrm>
          <a:off x="8528537" y="1733279"/>
          <a:ext cx="3143396"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Ridge Regression</a:t>
          </a:r>
        </a:p>
        <a:p>
          <a:pPr marL="228600" lvl="1" indent="-228600" algn="l" defTabSz="1066800">
            <a:lnSpc>
              <a:spcPct val="90000"/>
            </a:lnSpc>
            <a:spcBef>
              <a:spcPct val="0"/>
            </a:spcBef>
            <a:spcAft>
              <a:spcPct val="15000"/>
            </a:spcAft>
            <a:buChar char="•"/>
          </a:pPr>
          <a:r>
            <a:rPr lang="en-US" sz="2400" kern="1200" dirty="0"/>
            <a:t>Cluster Analysis</a:t>
          </a:r>
        </a:p>
      </dsp:txBody>
      <dsp:txXfrm>
        <a:off x="8582944" y="1787686"/>
        <a:ext cx="3034582" cy="17487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54D83-237E-4445-A203-49BE634CCA59}" type="datetimeFigureOut">
              <a:rPr lang="en-US" smtClean="0"/>
              <a:t>4/18/19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6A0B6-67C1-1646-9CD0-FD2DCAFB8828}" type="slidenum">
              <a:rPr lang="en-US" smtClean="0"/>
              <a:t>‹#›</a:t>
            </a:fld>
            <a:endParaRPr lang="en-US"/>
          </a:p>
        </p:txBody>
      </p:sp>
    </p:spTree>
    <p:extLst>
      <p:ext uri="{BB962C8B-B14F-4D97-AF65-F5344CB8AC3E}">
        <p14:creationId xmlns:p14="http://schemas.microsoft.com/office/powerpoint/2010/main" val="26818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ikit-learn.org/stable/modules/clustering.html#silhouette-coefficien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book rating versus movie rating, does the success of the book explain the success of the movie?</a:t>
            </a:r>
          </a:p>
        </p:txBody>
      </p:sp>
      <p:sp>
        <p:nvSpPr>
          <p:cNvPr id="4" name="Slide Number Placeholder 3"/>
          <p:cNvSpPr>
            <a:spLocks noGrp="1"/>
          </p:cNvSpPr>
          <p:nvPr>
            <p:ph type="sldNum" sz="quarter" idx="5"/>
          </p:nvPr>
        </p:nvSpPr>
        <p:spPr/>
        <p:txBody>
          <a:bodyPr/>
          <a:lstStyle/>
          <a:p>
            <a:fld id="{CA06A0B6-67C1-1646-9CD0-FD2DCAFB8828}" type="slidenum">
              <a:rPr lang="en-US" smtClean="0"/>
              <a:t>2</a:t>
            </a:fld>
            <a:endParaRPr lang="en-US"/>
          </a:p>
        </p:txBody>
      </p:sp>
    </p:spTree>
    <p:extLst>
      <p:ext uri="{BB962C8B-B14F-4D97-AF65-F5344CB8AC3E}">
        <p14:creationId xmlns:p14="http://schemas.microsoft.com/office/powerpoint/2010/main" val="47395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more time, it would have been interesting to extract the sales figures for the books by edition, and track the evolution of book success over time. Same goes for the movies, as the same movie is often relaunched with more or less success than its predecessors.</a:t>
            </a:r>
          </a:p>
        </p:txBody>
      </p:sp>
      <p:sp>
        <p:nvSpPr>
          <p:cNvPr id="4" name="Slide Number Placeholder 3"/>
          <p:cNvSpPr>
            <a:spLocks noGrp="1"/>
          </p:cNvSpPr>
          <p:nvPr>
            <p:ph type="sldNum" sz="quarter" idx="5"/>
          </p:nvPr>
        </p:nvSpPr>
        <p:spPr/>
        <p:txBody>
          <a:bodyPr/>
          <a:lstStyle/>
          <a:p>
            <a:fld id="{CA06A0B6-67C1-1646-9CD0-FD2DCAFB8828}" type="slidenum">
              <a:rPr lang="en-US" smtClean="0"/>
              <a:t>16</a:t>
            </a:fld>
            <a:endParaRPr lang="en-US"/>
          </a:p>
        </p:txBody>
      </p:sp>
    </p:spTree>
    <p:extLst>
      <p:ext uri="{BB962C8B-B14F-4D97-AF65-F5344CB8AC3E}">
        <p14:creationId xmlns:p14="http://schemas.microsoft.com/office/powerpoint/2010/main" val="3139321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When acquiring the data, I combined the information from Goodreads which yielded the book ratings and information about </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18</a:t>
            </a:fld>
            <a:endParaRPr lang="en-US"/>
          </a:p>
        </p:txBody>
      </p:sp>
    </p:spTree>
    <p:extLst>
      <p:ext uri="{BB962C8B-B14F-4D97-AF65-F5344CB8AC3E}">
        <p14:creationId xmlns:p14="http://schemas.microsoft.com/office/powerpoint/2010/main" val="2186328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initial look at the variables, discovered that several were highly skewed and needed to be transformed using the log and poly transformations.</a:t>
            </a:r>
          </a:p>
        </p:txBody>
      </p:sp>
      <p:sp>
        <p:nvSpPr>
          <p:cNvPr id="4" name="Slide Number Placeholder 3"/>
          <p:cNvSpPr>
            <a:spLocks noGrp="1"/>
          </p:cNvSpPr>
          <p:nvPr>
            <p:ph type="sldNum" sz="quarter" idx="5"/>
          </p:nvPr>
        </p:nvSpPr>
        <p:spPr/>
        <p:txBody>
          <a:bodyPr/>
          <a:lstStyle/>
          <a:p>
            <a:fld id="{CA06A0B6-67C1-1646-9CD0-FD2DCAFB8828}" type="slidenum">
              <a:rPr lang="en-US" smtClean="0"/>
              <a:t>19</a:t>
            </a:fld>
            <a:endParaRPr lang="en-US"/>
          </a:p>
        </p:txBody>
      </p:sp>
    </p:spTree>
    <p:extLst>
      <p:ext uri="{BB962C8B-B14F-4D97-AF65-F5344CB8AC3E}">
        <p14:creationId xmlns:p14="http://schemas.microsoft.com/office/powerpoint/2010/main" val="600021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examining the relationships, movie ratings appears to have a weak positive correlation with all the features, particularly book rating, popularity and the number of reviews. </a:t>
            </a:r>
          </a:p>
        </p:txBody>
      </p:sp>
      <p:sp>
        <p:nvSpPr>
          <p:cNvPr id="4" name="Slide Number Placeholder 3"/>
          <p:cNvSpPr>
            <a:spLocks noGrp="1"/>
          </p:cNvSpPr>
          <p:nvPr>
            <p:ph type="sldNum" sz="quarter" idx="5"/>
          </p:nvPr>
        </p:nvSpPr>
        <p:spPr/>
        <p:txBody>
          <a:bodyPr/>
          <a:lstStyle/>
          <a:p>
            <a:fld id="{CA06A0B6-67C1-1646-9CD0-FD2DCAFB8828}" type="slidenum">
              <a:rPr lang="en-US" smtClean="0"/>
              <a:t>22</a:t>
            </a:fld>
            <a:endParaRPr lang="en-US"/>
          </a:p>
        </p:txBody>
      </p:sp>
    </p:spTree>
    <p:extLst>
      <p:ext uri="{BB962C8B-B14F-4D97-AF65-F5344CB8AC3E}">
        <p14:creationId xmlns:p14="http://schemas.microsoft.com/office/powerpoint/2010/main" val="3491106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When acquiring the data, I combined the information from Goodreads which yielded the book ratings and information about the year the book was published. </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3</a:t>
            </a:fld>
            <a:endParaRPr lang="en-US"/>
          </a:p>
        </p:txBody>
      </p:sp>
    </p:spTree>
    <p:extLst>
      <p:ext uri="{BB962C8B-B14F-4D97-AF65-F5344CB8AC3E}">
        <p14:creationId xmlns:p14="http://schemas.microsoft.com/office/powerpoint/2010/main" val="150547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initial look at the variables, discovered that several were highly skewed and needed to be transformed using the log transformation. For the books, there were several outliers in the year published column, notable Beowulf, published in </a:t>
            </a:r>
            <a:r>
              <a:rPr lang="en-US" sz="1200" b="0" i="0" kern="1200" dirty="0">
                <a:solidFill>
                  <a:schemeClr val="tx1"/>
                </a:solidFill>
                <a:effectLst/>
                <a:latin typeface="+mn-lt"/>
                <a:ea typeface="+mn-ea"/>
                <a:cs typeface="+mn-cs"/>
              </a:rPr>
              <a:t>536, and several other classics. After adjusting those, and resolving the non-linear relationship between popularity and number of movie reviews, the dataset was ready for the analysis.</a:t>
            </a:r>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4</a:t>
            </a:fld>
            <a:endParaRPr lang="en-US"/>
          </a:p>
        </p:txBody>
      </p:sp>
    </p:spTree>
    <p:extLst>
      <p:ext uri="{BB962C8B-B14F-4D97-AF65-F5344CB8AC3E}">
        <p14:creationId xmlns:p14="http://schemas.microsoft.com/office/powerpoint/2010/main" val="1896713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movies are produced from books ranging from adequate to great, whereas the best books produce good enough movies, but not necessarily the top. It seems that some lesser liked books produced into good movies gain traction as cult classics, but the book remains forgotten. When the book itself is a hit, such as HP or </a:t>
            </a:r>
            <a:r>
              <a:rPr lang="en-US" dirty="0" err="1"/>
              <a:t>LotR</a:t>
            </a:r>
            <a:r>
              <a:rPr lang="en-US" dirty="0"/>
              <a:t>, the movies are well-received but don’t seem to stand as well on their own.</a:t>
            </a:r>
          </a:p>
        </p:txBody>
      </p:sp>
      <p:sp>
        <p:nvSpPr>
          <p:cNvPr id="4" name="Slide Number Placeholder 3"/>
          <p:cNvSpPr>
            <a:spLocks noGrp="1"/>
          </p:cNvSpPr>
          <p:nvPr>
            <p:ph type="sldNum" sz="quarter" idx="5"/>
          </p:nvPr>
        </p:nvSpPr>
        <p:spPr/>
        <p:txBody>
          <a:bodyPr/>
          <a:lstStyle/>
          <a:p>
            <a:fld id="{CA06A0B6-67C1-1646-9CD0-FD2DCAFB8828}" type="slidenum">
              <a:rPr lang="en-US" smtClean="0"/>
              <a:t>9</a:t>
            </a:fld>
            <a:endParaRPr lang="en-US"/>
          </a:p>
        </p:txBody>
      </p:sp>
    </p:spTree>
    <p:extLst>
      <p:ext uri="{BB962C8B-B14F-4D97-AF65-F5344CB8AC3E}">
        <p14:creationId xmlns:p14="http://schemas.microsoft.com/office/powerpoint/2010/main" val="3678199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positive correlation – however, it’s notable that the book rating only varies between 3 and high fours in rating, while the movie rating varies between 2 all the way through 9. this means that in order to be made into a movie, the book already has to be at least decent to begin with, which makes complete sense.</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10</a:t>
            </a:fld>
            <a:endParaRPr lang="en-US"/>
          </a:p>
        </p:txBody>
      </p:sp>
    </p:spTree>
    <p:extLst>
      <p:ext uri="{BB962C8B-B14F-4D97-AF65-F5344CB8AC3E}">
        <p14:creationId xmlns:p14="http://schemas.microsoft.com/office/powerpoint/2010/main" val="42875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examining the relationships, movie ratings appears to have a weak positive correlation with all the features, particularly book rating, popularity and the number of reviews. </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11</a:t>
            </a:fld>
            <a:endParaRPr lang="en-US"/>
          </a:p>
        </p:txBody>
      </p:sp>
    </p:spTree>
    <p:extLst>
      <p:ext uri="{BB962C8B-B14F-4D97-AF65-F5344CB8AC3E}">
        <p14:creationId xmlns:p14="http://schemas.microsoft.com/office/powerpoint/2010/main" val="2249801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performing linear and ridge regression analysis, I concluded that the book rating alone explains only about 7 % of variation in movie ratings. Combining the book rating with the rest of the features, the regression models explain only about 25 percent of the variation in the movie rating. Perhaps the regression model is not the best way to examine this relationship.  </a:t>
            </a:r>
          </a:p>
        </p:txBody>
      </p:sp>
      <p:sp>
        <p:nvSpPr>
          <p:cNvPr id="4" name="Slide Number Placeholder 3"/>
          <p:cNvSpPr>
            <a:spLocks noGrp="1"/>
          </p:cNvSpPr>
          <p:nvPr>
            <p:ph type="sldNum" sz="quarter" idx="5"/>
          </p:nvPr>
        </p:nvSpPr>
        <p:spPr/>
        <p:txBody>
          <a:bodyPr/>
          <a:lstStyle/>
          <a:p>
            <a:fld id="{CA06A0B6-67C1-1646-9CD0-FD2DCAFB8828}" type="slidenum">
              <a:rPr lang="en-US" smtClean="0"/>
              <a:t>12</a:t>
            </a:fld>
            <a:endParaRPr lang="en-US"/>
          </a:p>
        </p:txBody>
      </p:sp>
    </p:spTree>
    <p:extLst>
      <p:ext uri="{BB962C8B-B14F-4D97-AF65-F5344CB8AC3E}">
        <p14:creationId xmlns:p14="http://schemas.microsoft.com/office/powerpoint/2010/main" val="3674252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K-Means cluster analysis revealed a bit more of a relationship between book and movie success. The model was a bit better at separating the best movies from the rest.</a:t>
            </a:r>
          </a:p>
        </p:txBody>
      </p:sp>
      <p:sp>
        <p:nvSpPr>
          <p:cNvPr id="4" name="Slide Number Placeholder 3"/>
          <p:cNvSpPr>
            <a:spLocks noGrp="1"/>
          </p:cNvSpPr>
          <p:nvPr>
            <p:ph type="sldNum" sz="quarter" idx="5"/>
          </p:nvPr>
        </p:nvSpPr>
        <p:spPr/>
        <p:txBody>
          <a:bodyPr/>
          <a:lstStyle/>
          <a:p>
            <a:fld id="{CA06A0B6-67C1-1646-9CD0-FD2DCAFB8828}" type="slidenum">
              <a:rPr lang="en-US" smtClean="0"/>
              <a:t>13</a:t>
            </a:fld>
            <a:endParaRPr lang="en-US"/>
          </a:p>
        </p:txBody>
      </p:sp>
    </p:spTree>
    <p:extLst>
      <p:ext uri="{BB962C8B-B14F-4D97-AF65-F5344CB8AC3E}">
        <p14:creationId xmlns:p14="http://schemas.microsoft.com/office/powerpoint/2010/main" val="164654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K-Means cluster analysis revealed a bit more of a relationship between book and movie success. The model was a bit better at separating the best movies from the rest.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Using silhouette coefficient to </a:t>
            </a:r>
            <a:r>
              <a:rPr lang="en-US" sz="1200" b="1" i="0" kern="1200" dirty="0" err="1">
                <a:solidFill>
                  <a:schemeClr val="tx1"/>
                </a:solidFill>
                <a:effectLst/>
                <a:latin typeface="+mn-lt"/>
                <a:ea typeface="+mn-ea"/>
                <a:cs typeface="+mn-cs"/>
              </a:rPr>
              <a:t>evalualte</a:t>
            </a:r>
            <a:r>
              <a:rPr lang="en-US" sz="1200" b="1" i="0" kern="1200" dirty="0">
                <a:solidFill>
                  <a:schemeClr val="tx1"/>
                </a:solidFill>
                <a:effectLst/>
                <a:latin typeface="+mn-lt"/>
                <a:ea typeface="+mn-ea"/>
                <a:cs typeface="+mn-cs"/>
              </a:rPr>
              <a:t> quality of clustering</a:t>
            </a:r>
          </a:p>
          <a:p>
            <a:r>
              <a:rPr lang="en-US" sz="1200" b="0" i="0"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hlinkClick r:id="rId3"/>
              </a:rPr>
              <a:t>Silhouette Coefficient</a:t>
            </a:r>
            <a:r>
              <a:rPr lang="en-US" sz="1200" b="0" i="0" kern="1200" dirty="0">
                <a:solidFill>
                  <a:schemeClr val="tx1"/>
                </a:solidFill>
                <a:effectLst/>
                <a:latin typeface="+mn-lt"/>
                <a:ea typeface="+mn-ea"/>
                <a:cs typeface="+mn-cs"/>
              </a:rPr>
              <a:t> is a common metric for evaluating clustering "performance" in situations when the "true" cluster assignments are not known.</a:t>
            </a:r>
          </a:p>
          <a:p>
            <a:r>
              <a:rPr lang="en-US" sz="1200" b="0" i="0" kern="1200" dirty="0">
                <a:solidFill>
                  <a:schemeClr val="tx1"/>
                </a:solidFill>
                <a:effectLst/>
                <a:latin typeface="+mn-lt"/>
                <a:ea typeface="+mn-ea"/>
                <a:cs typeface="+mn-cs"/>
              </a:rPr>
              <a:t>A Silhouette Coefficient is calculated for each observation:</a:t>
            </a:r>
          </a:p>
          <a:p>
            <a:r>
              <a:rPr lang="en-US" sz="1200" b="0" i="0" u="none" strike="noStrike" kern="1200" dirty="0">
                <a:solidFill>
                  <a:schemeClr val="tx1"/>
                </a:solidFill>
                <a:effectLst/>
                <a:latin typeface="+mn-lt"/>
                <a:ea typeface="+mn-ea"/>
                <a:cs typeface="+mn-cs"/>
              </a:rPr>
              <a:t>𝑆𝐶=𝑏−𝑎𝑚𝑎𝑥(𝑎,𝑏)</a:t>
            </a:r>
            <a:r>
              <a:rPr lang="en-US" b="0" i="0" u="none" strike="noStrike" dirty="0">
                <a:effectLst/>
              </a:rPr>
              <a:t>SC=b−</a:t>
            </a:r>
            <a:r>
              <a:rPr lang="en-US" b="0" i="0" u="none" strike="noStrike" dirty="0" err="1">
                <a:effectLst/>
              </a:rPr>
              <a:t>amax</a:t>
            </a:r>
            <a:r>
              <a:rPr lang="en-US" b="0" i="0" u="none" strike="noStrike" dirty="0">
                <a:effectLst/>
              </a:rPr>
              <a:t>(</a:t>
            </a:r>
            <a:r>
              <a:rPr lang="en-US" b="0" i="0" u="none" strike="noStrike" dirty="0" err="1">
                <a:effectLst/>
              </a:rPr>
              <a:t>a,b</a:t>
            </a:r>
            <a:r>
              <a:rPr lang="en-US" b="0" i="0" u="none" strike="noStrike" dirty="0">
                <a:effectLst/>
              </a:rPr>
              <a:t>)</a:t>
            </a:r>
            <a:endParaRPr lang="en-US" dirty="0">
              <a:effectLst/>
            </a:endParaRPr>
          </a:p>
          <a:p>
            <a:r>
              <a:rPr lang="en-US" sz="1200" b="0" i="0" kern="1200" dirty="0">
                <a:solidFill>
                  <a:schemeClr val="tx1"/>
                </a:solidFill>
                <a:effectLst/>
                <a:latin typeface="+mn-lt"/>
                <a:ea typeface="+mn-ea"/>
                <a:cs typeface="+mn-cs"/>
              </a:rPr>
              <a:t>a = mean distance to all other points in its cluster b = mean distance to all other points in the next nearest cluster It ranges from -1 (worst) to 1 (best). A global score is calculated by taking the mean score for all observations.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06A0B6-67C1-1646-9CD0-FD2DCAFB8828}" type="slidenum">
              <a:rPr lang="en-US" smtClean="0"/>
              <a:t>14</a:t>
            </a:fld>
            <a:endParaRPr lang="en-US"/>
          </a:p>
        </p:txBody>
      </p:sp>
    </p:spTree>
    <p:extLst>
      <p:ext uri="{BB962C8B-B14F-4D97-AF65-F5344CB8AC3E}">
        <p14:creationId xmlns:p14="http://schemas.microsoft.com/office/powerpoint/2010/main" val="953904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9380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878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453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334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6508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0920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1078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8703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87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118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193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96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26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78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81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35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691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4/18/19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0113297"/>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6.tiff"/><Relationship Id="rId5" Type="http://schemas.openxmlformats.org/officeDocument/2006/relationships/diagramQuickStyle" Target="../diagrams/quickStyle2.xml"/><Relationship Id="rId10" Type="http://schemas.openxmlformats.org/officeDocument/2006/relationships/image" Target="../media/image25.png"/><Relationship Id="rId4" Type="http://schemas.openxmlformats.org/officeDocument/2006/relationships/diagramLayout" Target="../diagrams/layout2.xml"/><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FF2A-281A-974C-8DF4-DCC2811B4186}"/>
              </a:ext>
            </a:extLst>
          </p:cNvPr>
          <p:cNvSpPr>
            <a:spLocks noGrp="1"/>
          </p:cNvSpPr>
          <p:nvPr>
            <p:ph type="ctrTitle"/>
          </p:nvPr>
        </p:nvSpPr>
        <p:spPr>
          <a:xfrm>
            <a:off x="9148878" y="2205990"/>
            <a:ext cx="3043121" cy="2251710"/>
          </a:xfrm>
        </p:spPr>
        <p:txBody>
          <a:bodyPr>
            <a:normAutofit fontScale="90000"/>
          </a:bodyPr>
          <a:lstStyle/>
          <a:p>
            <a:pPr algn="l"/>
            <a:r>
              <a:rPr lang="en-US" dirty="0"/>
              <a:t>From Books to Movies</a:t>
            </a:r>
          </a:p>
        </p:txBody>
      </p:sp>
      <p:sp>
        <p:nvSpPr>
          <p:cNvPr id="3" name="Subtitle 2">
            <a:extLst>
              <a:ext uri="{FF2B5EF4-FFF2-40B4-BE49-F238E27FC236}">
                <a16:creationId xmlns:a16="http://schemas.microsoft.com/office/drawing/2014/main" id="{017DF086-B3BE-E542-8C5F-6E32115E68A1}"/>
              </a:ext>
            </a:extLst>
          </p:cNvPr>
          <p:cNvSpPr>
            <a:spLocks noGrp="1"/>
          </p:cNvSpPr>
          <p:nvPr>
            <p:ph type="subTitle" idx="1"/>
          </p:nvPr>
        </p:nvSpPr>
        <p:spPr>
          <a:xfrm>
            <a:off x="9148878" y="4869181"/>
            <a:ext cx="3043122" cy="411479"/>
          </a:xfrm>
        </p:spPr>
        <p:txBody>
          <a:bodyPr>
            <a:normAutofit/>
          </a:bodyPr>
          <a:lstStyle/>
          <a:p>
            <a:pPr algn="l"/>
            <a:r>
              <a:rPr lang="en-US" dirty="0"/>
              <a:t>Natasha Borders</a:t>
            </a:r>
          </a:p>
        </p:txBody>
      </p:sp>
      <p:pic>
        <p:nvPicPr>
          <p:cNvPr id="5" name="Picture 4">
            <a:extLst>
              <a:ext uri="{FF2B5EF4-FFF2-40B4-BE49-F238E27FC236}">
                <a16:creationId xmlns:a16="http://schemas.microsoft.com/office/drawing/2014/main" id="{E6F28C39-C9D7-1749-980A-650FFDFF9F3E}"/>
              </a:ext>
            </a:extLst>
          </p:cNvPr>
          <p:cNvPicPr>
            <a:picLocks noChangeAspect="1"/>
          </p:cNvPicPr>
          <p:nvPr/>
        </p:nvPicPr>
        <p:blipFill>
          <a:blip r:embed="rId2"/>
          <a:stretch>
            <a:fillRect/>
          </a:stretch>
        </p:blipFill>
        <p:spPr>
          <a:xfrm>
            <a:off x="0" y="0"/>
            <a:ext cx="9148879" cy="6858000"/>
          </a:xfrm>
          <a:prstGeom prst="rect">
            <a:avLst/>
          </a:prstGeom>
        </p:spPr>
      </p:pic>
    </p:spTree>
    <p:extLst>
      <p:ext uri="{BB962C8B-B14F-4D97-AF65-F5344CB8AC3E}">
        <p14:creationId xmlns:p14="http://schemas.microsoft.com/office/powerpoint/2010/main" val="360281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B2871-67FC-E84F-BE26-BCD5E4E31DFA}"/>
              </a:ext>
            </a:extLst>
          </p:cNvPr>
          <p:cNvSpPr>
            <a:spLocks noGrp="1"/>
          </p:cNvSpPr>
          <p:nvPr>
            <p:ph type="title"/>
          </p:nvPr>
        </p:nvSpPr>
        <p:spPr>
          <a:xfrm>
            <a:off x="5638428" y="172122"/>
            <a:ext cx="5937249" cy="1293028"/>
          </a:xfrm>
        </p:spPr>
        <p:txBody>
          <a:bodyPr>
            <a:normAutofit/>
          </a:bodyPr>
          <a:lstStyle/>
          <a:p>
            <a:pPr algn="ctr"/>
            <a:r>
              <a:rPr lang="en-US" dirty="0"/>
              <a:t>Book versus movie</a:t>
            </a:r>
            <a:br>
              <a:rPr lang="en-US" dirty="0"/>
            </a:br>
            <a:r>
              <a:rPr lang="en-US" dirty="0"/>
              <a:t>rating correlation</a:t>
            </a:r>
          </a:p>
        </p:txBody>
      </p:sp>
      <p:sp>
        <p:nvSpPr>
          <p:cNvPr id="9" name="Content Placeholder 8">
            <a:extLst>
              <a:ext uri="{FF2B5EF4-FFF2-40B4-BE49-F238E27FC236}">
                <a16:creationId xmlns:a16="http://schemas.microsoft.com/office/drawing/2014/main" id="{1C84A4F8-6607-5048-B4A0-306F2EB16069}"/>
              </a:ext>
            </a:extLst>
          </p:cNvPr>
          <p:cNvSpPr>
            <a:spLocks noGrp="1"/>
          </p:cNvSpPr>
          <p:nvPr>
            <p:ph idx="1"/>
          </p:nvPr>
        </p:nvSpPr>
        <p:spPr>
          <a:xfrm>
            <a:off x="685802" y="1752600"/>
            <a:ext cx="5227318" cy="4379259"/>
          </a:xfrm>
        </p:spPr>
        <p:txBody>
          <a:bodyPr anchor="t">
            <a:normAutofit/>
          </a:bodyPr>
          <a:lstStyle/>
          <a:p>
            <a:r>
              <a:rPr lang="en-US" sz="3200" dirty="0"/>
              <a:t>Weak positive relationship</a:t>
            </a:r>
          </a:p>
          <a:p>
            <a:r>
              <a:rPr lang="en-US" sz="3200" dirty="0"/>
              <a:t>Plenty of outliers like Fight Club</a:t>
            </a:r>
          </a:p>
          <a:p>
            <a:r>
              <a:rPr lang="en-US" sz="3200" dirty="0"/>
              <a:t>Self-selecting:</a:t>
            </a:r>
          </a:p>
          <a:p>
            <a:pPr lvl="1"/>
            <a:r>
              <a:rPr lang="en-US" sz="3200" dirty="0"/>
              <a:t>No worst or best in class</a:t>
            </a:r>
          </a:p>
        </p:txBody>
      </p:sp>
      <p:pic>
        <p:nvPicPr>
          <p:cNvPr id="4" name="Graphic 3">
            <a:extLst>
              <a:ext uri="{FF2B5EF4-FFF2-40B4-BE49-F238E27FC236}">
                <a16:creationId xmlns:a16="http://schemas.microsoft.com/office/drawing/2014/main" id="{1E47103A-61B2-644C-9D7D-846D9E2A60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3572" y="1463613"/>
            <a:ext cx="5346700" cy="5346700"/>
          </a:xfrm>
          <a:prstGeom prst="rect">
            <a:avLst/>
          </a:prstGeom>
        </p:spPr>
      </p:pic>
    </p:spTree>
    <p:extLst>
      <p:ext uri="{BB962C8B-B14F-4D97-AF65-F5344CB8AC3E}">
        <p14:creationId xmlns:p14="http://schemas.microsoft.com/office/powerpoint/2010/main" val="2525787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1F0D35-4013-FB41-BC98-51918F2DB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347" y="1456267"/>
            <a:ext cx="10717305" cy="5358653"/>
          </a:xfrm>
          <a:prstGeom prst="rect">
            <a:avLst/>
          </a:prstGeom>
        </p:spPr>
      </p:pic>
      <p:sp>
        <p:nvSpPr>
          <p:cNvPr id="6" name="TextBox 5">
            <a:extLst>
              <a:ext uri="{FF2B5EF4-FFF2-40B4-BE49-F238E27FC236}">
                <a16:creationId xmlns:a16="http://schemas.microsoft.com/office/drawing/2014/main" id="{D93C5E79-9B19-DE4F-B607-5C68BEFF85BD}"/>
              </a:ext>
            </a:extLst>
          </p:cNvPr>
          <p:cNvSpPr txBox="1"/>
          <p:nvPr/>
        </p:nvSpPr>
        <p:spPr>
          <a:xfrm>
            <a:off x="9249089" y="1456267"/>
            <a:ext cx="2346960" cy="461665"/>
          </a:xfrm>
          <a:prstGeom prst="rect">
            <a:avLst/>
          </a:prstGeom>
          <a:noFill/>
        </p:spPr>
        <p:txBody>
          <a:bodyPr wrap="square" rtlCol="0">
            <a:spAutoFit/>
          </a:bodyPr>
          <a:lstStyle/>
          <a:p>
            <a:pPr algn="ctr"/>
            <a:r>
              <a:rPr lang="en-US" sz="2400" dirty="0"/>
              <a:t>Awareness</a:t>
            </a:r>
          </a:p>
        </p:txBody>
      </p:sp>
      <p:sp>
        <p:nvSpPr>
          <p:cNvPr id="7" name="TextBox 6">
            <a:extLst>
              <a:ext uri="{FF2B5EF4-FFF2-40B4-BE49-F238E27FC236}">
                <a16:creationId xmlns:a16="http://schemas.microsoft.com/office/drawing/2014/main" id="{AB4D46A9-877E-4240-9110-47BF2DFDCA63}"/>
              </a:ext>
            </a:extLst>
          </p:cNvPr>
          <p:cNvSpPr txBox="1"/>
          <p:nvPr/>
        </p:nvSpPr>
        <p:spPr>
          <a:xfrm>
            <a:off x="5947387" y="2509194"/>
            <a:ext cx="2346960" cy="461665"/>
          </a:xfrm>
          <a:prstGeom prst="rect">
            <a:avLst/>
          </a:prstGeom>
          <a:noFill/>
        </p:spPr>
        <p:txBody>
          <a:bodyPr wrap="square" rtlCol="0">
            <a:spAutoFit/>
          </a:bodyPr>
          <a:lstStyle/>
          <a:p>
            <a:pPr algn="ctr"/>
            <a:r>
              <a:rPr lang="en-US" sz="2400" dirty="0"/>
              <a:t>Popularity</a:t>
            </a:r>
          </a:p>
        </p:txBody>
      </p:sp>
      <p:sp>
        <p:nvSpPr>
          <p:cNvPr id="8" name="TextBox 7">
            <a:extLst>
              <a:ext uri="{FF2B5EF4-FFF2-40B4-BE49-F238E27FC236}">
                <a16:creationId xmlns:a16="http://schemas.microsoft.com/office/drawing/2014/main" id="{7B2AF822-3607-1D41-A8EE-6CA103D0BA01}"/>
              </a:ext>
            </a:extLst>
          </p:cNvPr>
          <p:cNvSpPr txBox="1"/>
          <p:nvPr/>
        </p:nvSpPr>
        <p:spPr>
          <a:xfrm>
            <a:off x="1110928" y="2439256"/>
            <a:ext cx="2346960" cy="830997"/>
          </a:xfrm>
          <a:prstGeom prst="rect">
            <a:avLst/>
          </a:prstGeom>
          <a:noFill/>
        </p:spPr>
        <p:txBody>
          <a:bodyPr wrap="square" rtlCol="0">
            <a:spAutoFit/>
          </a:bodyPr>
          <a:lstStyle/>
          <a:p>
            <a:pPr algn="ctr"/>
            <a:r>
              <a:rPr lang="en-US" sz="2400" dirty="0"/>
              <a:t>Book</a:t>
            </a:r>
          </a:p>
          <a:p>
            <a:pPr algn="ctr"/>
            <a:r>
              <a:rPr lang="en-US" sz="2400" dirty="0"/>
              <a:t>Rating</a:t>
            </a:r>
          </a:p>
        </p:txBody>
      </p:sp>
      <p:sp>
        <p:nvSpPr>
          <p:cNvPr id="9" name="Title 1">
            <a:extLst>
              <a:ext uri="{FF2B5EF4-FFF2-40B4-BE49-F238E27FC236}">
                <a16:creationId xmlns:a16="http://schemas.microsoft.com/office/drawing/2014/main" id="{982DEAB7-0AA7-BD46-B4E5-B4FDEB3D108A}"/>
              </a:ext>
            </a:extLst>
          </p:cNvPr>
          <p:cNvSpPr>
            <a:spLocks noGrp="1"/>
          </p:cNvSpPr>
          <p:nvPr>
            <p:ph type="title"/>
          </p:nvPr>
        </p:nvSpPr>
        <p:spPr>
          <a:xfrm>
            <a:off x="4328160" y="106680"/>
            <a:ext cx="7723506" cy="1456267"/>
          </a:xfrm>
        </p:spPr>
        <p:txBody>
          <a:bodyPr/>
          <a:lstStyle/>
          <a:p>
            <a:r>
              <a:rPr lang="en-US" dirty="0"/>
              <a:t>movie rating correlations</a:t>
            </a:r>
          </a:p>
        </p:txBody>
      </p:sp>
    </p:spTree>
    <p:extLst>
      <p:ext uri="{BB962C8B-B14F-4D97-AF65-F5344CB8AC3E}">
        <p14:creationId xmlns:p14="http://schemas.microsoft.com/office/powerpoint/2010/main" val="771688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12E7-6AEC-264E-B345-F2036BA763F0}"/>
              </a:ext>
            </a:extLst>
          </p:cNvPr>
          <p:cNvSpPr>
            <a:spLocks noGrp="1"/>
          </p:cNvSpPr>
          <p:nvPr>
            <p:ph type="title"/>
          </p:nvPr>
        </p:nvSpPr>
        <p:spPr/>
        <p:txBody>
          <a:bodyPr/>
          <a:lstStyle/>
          <a:p>
            <a:r>
              <a:rPr lang="en-US" dirty="0"/>
              <a:t>Insights - linear and ridge regression</a:t>
            </a:r>
          </a:p>
        </p:txBody>
      </p:sp>
      <p:sp>
        <p:nvSpPr>
          <p:cNvPr id="3" name="Content Placeholder 2">
            <a:extLst>
              <a:ext uri="{FF2B5EF4-FFF2-40B4-BE49-F238E27FC236}">
                <a16:creationId xmlns:a16="http://schemas.microsoft.com/office/drawing/2014/main" id="{81E0C850-BC04-8043-9055-F82779E44104}"/>
              </a:ext>
            </a:extLst>
          </p:cNvPr>
          <p:cNvSpPr>
            <a:spLocks noGrp="1"/>
          </p:cNvSpPr>
          <p:nvPr>
            <p:ph idx="1"/>
          </p:nvPr>
        </p:nvSpPr>
        <p:spPr/>
        <p:txBody>
          <a:bodyPr anchor="t">
            <a:normAutofit/>
          </a:bodyPr>
          <a:lstStyle/>
          <a:p>
            <a:r>
              <a:rPr lang="en-US" sz="3200" dirty="0"/>
              <a:t>Book versus Movie Ratings only:</a:t>
            </a:r>
          </a:p>
          <a:p>
            <a:pPr lvl="1"/>
            <a:r>
              <a:rPr lang="en-US" sz="3000" dirty="0"/>
              <a:t>Book rating explains about 7% of the variation</a:t>
            </a:r>
          </a:p>
          <a:p>
            <a:r>
              <a:rPr lang="en-US" sz="3200" dirty="0"/>
              <a:t>All the features:</a:t>
            </a:r>
          </a:p>
          <a:p>
            <a:pPr lvl="1"/>
            <a:r>
              <a:rPr lang="en-US" sz="3000" dirty="0"/>
              <a:t>Ridge Regression - Square Root Mean Standard Error  (RMSE) of 1.08</a:t>
            </a:r>
          </a:p>
          <a:p>
            <a:pPr lvl="1"/>
            <a:r>
              <a:rPr lang="en-US" sz="3000" dirty="0"/>
              <a:t>Linear Regression – explains about 25% of the variation (Adj. R Square of 0.25)</a:t>
            </a:r>
          </a:p>
          <a:p>
            <a:endParaRPr lang="en-US" sz="3200" dirty="0"/>
          </a:p>
          <a:p>
            <a:endParaRPr lang="en-US" sz="3200" dirty="0"/>
          </a:p>
        </p:txBody>
      </p:sp>
    </p:spTree>
    <p:extLst>
      <p:ext uri="{BB962C8B-B14F-4D97-AF65-F5344CB8AC3E}">
        <p14:creationId xmlns:p14="http://schemas.microsoft.com/office/powerpoint/2010/main" val="56688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4E0B-2D3A-3244-9F06-8896499D7D75}"/>
              </a:ext>
            </a:extLst>
          </p:cNvPr>
          <p:cNvSpPr>
            <a:spLocks noGrp="1"/>
          </p:cNvSpPr>
          <p:nvPr>
            <p:ph type="title"/>
          </p:nvPr>
        </p:nvSpPr>
        <p:spPr>
          <a:xfrm>
            <a:off x="752039" y="1137132"/>
            <a:ext cx="4961964" cy="1404769"/>
          </a:xfrm>
        </p:spPr>
        <p:txBody>
          <a:bodyPr/>
          <a:lstStyle/>
          <a:p>
            <a:pPr algn="ctr"/>
            <a:r>
              <a:rPr lang="en-US" dirty="0"/>
              <a:t>Insights – Cluster Analysis</a:t>
            </a:r>
          </a:p>
        </p:txBody>
      </p:sp>
      <p:pic>
        <p:nvPicPr>
          <p:cNvPr id="9" name="Content Placeholder 8">
            <a:extLst>
              <a:ext uri="{FF2B5EF4-FFF2-40B4-BE49-F238E27FC236}">
                <a16:creationId xmlns:a16="http://schemas.microsoft.com/office/drawing/2014/main" id="{54A64682-1265-4040-A76A-E027005FF43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096000" y="787867"/>
            <a:ext cx="5958213" cy="5958213"/>
          </a:xfrm>
        </p:spPr>
      </p:pic>
      <p:sp>
        <p:nvSpPr>
          <p:cNvPr id="11" name="Content Placeholder 2">
            <a:extLst>
              <a:ext uri="{FF2B5EF4-FFF2-40B4-BE49-F238E27FC236}">
                <a16:creationId xmlns:a16="http://schemas.microsoft.com/office/drawing/2014/main" id="{C3BB3108-33AA-1E45-A02F-A800E244B522}"/>
              </a:ext>
            </a:extLst>
          </p:cNvPr>
          <p:cNvSpPr txBox="1">
            <a:spLocks/>
          </p:cNvSpPr>
          <p:nvPr/>
        </p:nvSpPr>
        <p:spPr>
          <a:xfrm>
            <a:off x="504511" y="2500794"/>
            <a:ext cx="4827495" cy="4245286"/>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50000"/>
              </a:lnSpc>
            </a:pPr>
            <a:r>
              <a:rPr lang="en-US" sz="3200" dirty="0"/>
              <a:t>Two clusters:</a:t>
            </a:r>
          </a:p>
          <a:p>
            <a:pPr lvl="1">
              <a:lnSpc>
                <a:spcPct val="150000"/>
              </a:lnSpc>
            </a:pPr>
            <a:r>
              <a:rPr lang="en-US" sz="2800" dirty="0"/>
              <a:t>Silhouette coefficient  of 0.5 (range -1 through 1)</a:t>
            </a:r>
          </a:p>
          <a:p>
            <a:pPr lvl="1">
              <a:lnSpc>
                <a:spcPct val="150000"/>
              </a:lnSpc>
            </a:pPr>
            <a:r>
              <a:rPr lang="en-US" sz="2800" dirty="0"/>
              <a:t>Slightly better predictor for movie ratings</a:t>
            </a:r>
          </a:p>
          <a:p>
            <a:pPr>
              <a:lnSpc>
                <a:spcPct val="150000"/>
              </a:lnSpc>
            </a:pPr>
            <a:r>
              <a:rPr lang="en-US" sz="3200" dirty="0"/>
              <a:t>Main split along the lines of lesser versus wider known </a:t>
            </a:r>
          </a:p>
          <a:p>
            <a:endParaRPr lang="en-US" sz="3200" dirty="0"/>
          </a:p>
        </p:txBody>
      </p:sp>
      <p:sp>
        <p:nvSpPr>
          <p:cNvPr id="12" name="TextBox 11">
            <a:extLst>
              <a:ext uri="{FF2B5EF4-FFF2-40B4-BE49-F238E27FC236}">
                <a16:creationId xmlns:a16="http://schemas.microsoft.com/office/drawing/2014/main" id="{99C2A1DC-1F0A-5742-864E-51390EDFCC32}"/>
              </a:ext>
            </a:extLst>
          </p:cNvPr>
          <p:cNvSpPr txBox="1"/>
          <p:nvPr/>
        </p:nvSpPr>
        <p:spPr>
          <a:xfrm>
            <a:off x="6728146" y="5365393"/>
            <a:ext cx="2346960" cy="584775"/>
          </a:xfrm>
          <a:prstGeom prst="rect">
            <a:avLst/>
          </a:prstGeom>
          <a:noFill/>
        </p:spPr>
        <p:txBody>
          <a:bodyPr wrap="square" rtlCol="0">
            <a:spAutoFit/>
          </a:bodyPr>
          <a:lstStyle/>
          <a:p>
            <a:pPr algn="ctr"/>
            <a:r>
              <a:rPr lang="en-US" sz="3200" dirty="0"/>
              <a:t>The Best</a:t>
            </a:r>
          </a:p>
        </p:txBody>
      </p:sp>
      <p:sp>
        <p:nvSpPr>
          <p:cNvPr id="16" name="TextBox 15">
            <a:extLst>
              <a:ext uri="{FF2B5EF4-FFF2-40B4-BE49-F238E27FC236}">
                <a16:creationId xmlns:a16="http://schemas.microsoft.com/office/drawing/2014/main" id="{37AB013D-78B3-8141-9B93-220A20A069E3}"/>
              </a:ext>
            </a:extLst>
          </p:cNvPr>
          <p:cNvSpPr txBox="1"/>
          <p:nvPr/>
        </p:nvSpPr>
        <p:spPr>
          <a:xfrm>
            <a:off x="9340529" y="5365393"/>
            <a:ext cx="2346960" cy="584775"/>
          </a:xfrm>
          <a:prstGeom prst="rect">
            <a:avLst/>
          </a:prstGeom>
          <a:noFill/>
        </p:spPr>
        <p:txBody>
          <a:bodyPr wrap="square" rtlCol="0">
            <a:spAutoFit/>
          </a:bodyPr>
          <a:lstStyle/>
          <a:p>
            <a:pPr algn="ctr"/>
            <a:r>
              <a:rPr lang="en-US" sz="3200" dirty="0"/>
              <a:t>The Rest</a:t>
            </a:r>
          </a:p>
        </p:txBody>
      </p:sp>
    </p:spTree>
    <p:extLst>
      <p:ext uri="{BB962C8B-B14F-4D97-AF65-F5344CB8AC3E}">
        <p14:creationId xmlns:p14="http://schemas.microsoft.com/office/powerpoint/2010/main" val="504371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4E0B-2D3A-3244-9F06-8896499D7D75}"/>
              </a:ext>
            </a:extLst>
          </p:cNvPr>
          <p:cNvSpPr>
            <a:spLocks noGrp="1"/>
          </p:cNvSpPr>
          <p:nvPr>
            <p:ph type="title"/>
          </p:nvPr>
        </p:nvSpPr>
        <p:spPr>
          <a:xfrm>
            <a:off x="752039" y="1137132"/>
            <a:ext cx="4961964" cy="1404769"/>
          </a:xfrm>
        </p:spPr>
        <p:txBody>
          <a:bodyPr/>
          <a:lstStyle/>
          <a:p>
            <a:pPr algn="ctr"/>
            <a:r>
              <a:rPr lang="en-US" dirty="0"/>
              <a:t>Insights – Cluster Analysis</a:t>
            </a:r>
          </a:p>
        </p:txBody>
      </p:sp>
      <p:sp>
        <p:nvSpPr>
          <p:cNvPr id="11" name="Content Placeholder 2">
            <a:extLst>
              <a:ext uri="{FF2B5EF4-FFF2-40B4-BE49-F238E27FC236}">
                <a16:creationId xmlns:a16="http://schemas.microsoft.com/office/drawing/2014/main" id="{C3BB3108-33AA-1E45-A02F-A800E244B522}"/>
              </a:ext>
            </a:extLst>
          </p:cNvPr>
          <p:cNvSpPr txBox="1">
            <a:spLocks/>
          </p:cNvSpPr>
          <p:nvPr/>
        </p:nvSpPr>
        <p:spPr>
          <a:xfrm>
            <a:off x="504511" y="2500794"/>
            <a:ext cx="4827495" cy="4245286"/>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50000"/>
              </a:lnSpc>
            </a:pPr>
            <a:r>
              <a:rPr lang="en-US" sz="3200" dirty="0"/>
              <a:t>Two clusters:</a:t>
            </a:r>
          </a:p>
          <a:p>
            <a:pPr lvl="1">
              <a:lnSpc>
                <a:spcPct val="150000"/>
              </a:lnSpc>
            </a:pPr>
            <a:r>
              <a:rPr lang="en-US" sz="2800" dirty="0"/>
              <a:t>Silhouette coefficient  of 0.5 (range -1 through 1)</a:t>
            </a:r>
          </a:p>
          <a:p>
            <a:pPr lvl="1">
              <a:lnSpc>
                <a:spcPct val="150000"/>
              </a:lnSpc>
            </a:pPr>
            <a:r>
              <a:rPr lang="en-US" sz="2800" dirty="0"/>
              <a:t>Slightly better predictor for movie ratings</a:t>
            </a:r>
          </a:p>
          <a:p>
            <a:pPr>
              <a:lnSpc>
                <a:spcPct val="150000"/>
              </a:lnSpc>
            </a:pPr>
            <a:r>
              <a:rPr lang="en-US" sz="3200" dirty="0"/>
              <a:t>Main split along the lines of lesser versus wider known </a:t>
            </a:r>
          </a:p>
          <a:p>
            <a:endParaRPr lang="en-US" sz="3200" dirty="0"/>
          </a:p>
        </p:txBody>
      </p:sp>
      <p:pic>
        <p:nvPicPr>
          <p:cNvPr id="10" name="Graphic 9">
            <a:extLst>
              <a:ext uri="{FF2B5EF4-FFF2-40B4-BE49-F238E27FC236}">
                <a16:creationId xmlns:a16="http://schemas.microsoft.com/office/drawing/2014/main" id="{C8C9A72B-0EBF-5646-B028-C5EDED8B9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4003" y="502919"/>
            <a:ext cx="6174195" cy="6174195"/>
          </a:xfrm>
          <a:prstGeom prst="rect">
            <a:avLst/>
          </a:prstGeom>
        </p:spPr>
      </p:pic>
      <p:sp>
        <p:nvSpPr>
          <p:cNvPr id="13" name="TextBox 12">
            <a:extLst>
              <a:ext uri="{FF2B5EF4-FFF2-40B4-BE49-F238E27FC236}">
                <a16:creationId xmlns:a16="http://schemas.microsoft.com/office/drawing/2014/main" id="{3373C053-6933-3D40-B236-FA88121AA54E}"/>
              </a:ext>
            </a:extLst>
          </p:cNvPr>
          <p:cNvSpPr txBox="1"/>
          <p:nvPr/>
        </p:nvSpPr>
        <p:spPr>
          <a:xfrm>
            <a:off x="9317221" y="894696"/>
            <a:ext cx="2346960" cy="830997"/>
          </a:xfrm>
          <a:prstGeom prst="rect">
            <a:avLst/>
          </a:prstGeom>
          <a:noFill/>
        </p:spPr>
        <p:txBody>
          <a:bodyPr wrap="square" rtlCol="0">
            <a:spAutoFit/>
          </a:bodyPr>
          <a:lstStyle/>
          <a:p>
            <a:pPr algn="ctr"/>
            <a:r>
              <a:rPr lang="en-US" sz="2400" dirty="0"/>
              <a:t>Hunger Games</a:t>
            </a:r>
          </a:p>
        </p:txBody>
      </p:sp>
    </p:spTree>
    <p:extLst>
      <p:ext uri="{BB962C8B-B14F-4D97-AF65-F5344CB8AC3E}">
        <p14:creationId xmlns:p14="http://schemas.microsoft.com/office/powerpoint/2010/main" val="29317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4620-7C20-344D-9741-A142757DE12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8219CB02-F39A-7149-8E61-8E08D28743BB}"/>
              </a:ext>
            </a:extLst>
          </p:cNvPr>
          <p:cNvSpPr>
            <a:spLocks noGrp="1"/>
          </p:cNvSpPr>
          <p:nvPr>
            <p:ph idx="1"/>
          </p:nvPr>
        </p:nvSpPr>
        <p:spPr>
          <a:xfrm>
            <a:off x="685801" y="1874520"/>
            <a:ext cx="10131425" cy="4800600"/>
          </a:xfrm>
        </p:spPr>
        <p:txBody>
          <a:bodyPr anchor="t">
            <a:normAutofit fontScale="85000" lnSpcReduction="10000"/>
          </a:bodyPr>
          <a:lstStyle/>
          <a:p>
            <a:pPr>
              <a:lnSpc>
                <a:spcPct val="170000"/>
              </a:lnSpc>
            </a:pPr>
            <a:r>
              <a:rPr lang="en-US" sz="3200" dirty="0"/>
              <a:t>Making movies from books:</a:t>
            </a:r>
          </a:p>
          <a:p>
            <a:pPr lvl="1">
              <a:lnSpc>
                <a:spcPct val="170000"/>
              </a:lnSpc>
            </a:pPr>
            <a:r>
              <a:rPr lang="en-US" sz="2800" dirty="0"/>
              <a:t>Ensure the book is at least well-received AND moderately well-known</a:t>
            </a:r>
          </a:p>
          <a:p>
            <a:pPr lvl="1">
              <a:lnSpc>
                <a:spcPct val="170000"/>
              </a:lnSpc>
            </a:pPr>
            <a:r>
              <a:rPr lang="en-US" sz="2800" dirty="0"/>
              <a:t>Best movies grow in popularity over time if well done</a:t>
            </a:r>
          </a:p>
          <a:p>
            <a:pPr>
              <a:lnSpc>
                <a:spcPct val="170000"/>
              </a:lnSpc>
            </a:pPr>
            <a:r>
              <a:rPr lang="en-US" sz="3200" dirty="0"/>
              <a:t>When making a movie based on a popular book:</a:t>
            </a:r>
          </a:p>
          <a:p>
            <a:pPr lvl="2">
              <a:lnSpc>
                <a:spcPct val="170000"/>
              </a:lnSpc>
            </a:pPr>
            <a:r>
              <a:rPr lang="en-US" sz="2800" dirty="0"/>
              <a:t>Try to not disappoint the fans</a:t>
            </a:r>
          </a:p>
          <a:p>
            <a:pPr lvl="2">
              <a:lnSpc>
                <a:spcPct val="170000"/>
              </a:lnSpc>
            </a:pPr>
            <a:r>
              <a:rPr lang="en-US" sz="2800" dirty="0"/>
              <a:t>Screenplay has to be able to stand alone</a:t>
            </a:r>
          </a:p>
          <a:p>
            <a:pPr lvl="1"/>
            <a:endParaRPr lang="en-US" sz="3200" dirty="0"/>
          </a:p>
          <a:p>
            <a:endParaRPr lang="en-US" sz="3200" dirty="0"/>
          </a:p>
          <a:p>
            <a:endParaRPr lang="en-US" sz="2800" dirty="0"/>
          </a:p>
          <a:p>
            <a:pPr lvl="1"/>
            <a:endParaRPr lang="en-US" sz="3200" dirty="0"/>
          </a:p>
        </p:txBody>
      </p:sp>
    </p:spTree>
    <p:extLst>
      <p:ext uri="{BB962C8B-B14F-4D97-AF65-F5344CB8AC3E}">
        <p14:creationId xmlns:p14="http://schemas.microsoft.com/office/powerpoint/2010/main" val="2587252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A240F-17F6-6046-B978-B674A303E38D}"/>
              </a:ext>
            </a:extLst>
          </p:cNvPr>
          <p:cNvSpPr>
            <a:spLocks noGrp="1"/>
          </p:cNvSpPr>
          <p:nvPr>
            <p:ph type="title"/>
          </p:nvPr>
        </p:nvSpPr>
        <p:spPr/>
        <p:txBody>
          <a:bodyPr/>
          <a:lstStyle/>
          <a:p>
            <a:r>
              <a:rPr lang="en-US" dirty="0"/>
              <a:t>Future Efforts</a:t>
            </a:r>
          </a:p>
        </p:txBody>
      </p:sp>
      <p:sp>
        <p:nvSpPr>
          <p:cNvPr id="3" name="Content Placeholder 2">
            <a:extLst>
              <a:ext uri="{FF2B5EF4-FFF2-40B4-BE49-F238E27FC236}">
                <a16:creationId xmlns:a16="http://schemas.microsoft.com/office/drawing/2014/main" id="{C7DB91EF-B27B-DF40-8071-C22ECD686EBF}"/>
              </a:ext>
            </a:extLst>
          </p:cNvPr>
          <p:cNvSpPr>
            <a:spLocks noGrp="1"/>
          </p:cNvSpPr>
          <p:nvPr>
            <p:ph idx="1"/>
          </p:nvPr>
        </p:nvSpPr>
        <p:spPr/>
        <p:txBody>
          <a:bodyPr anchor="t">
            <a:normAutofit/>
          </a:bodyPr>
          <a:lstStyle/>
          <a:p>
            <a:r>
              <a:rPr lang="en-US" sz="3200" dirty="0"/>
              <a:t>Examine book versus movie sales</a:t>
            </a:r>
          </a:p>
          <a:p>
            <a:pPr lvl="1"/>
            <a:r>
              <a:rPr lang="en-US" sz="3200" dirty="0"/>
              <a:t>Over time</a:t>
            </a:r>
          </a:p>
          <a:p>
            <a:pPr lvl="1"/>
            <a:r>
              <a:rPr lang="en-US" sz="3200" dirty="0"/>
              <a:t>Different editions versus movie remakes</a:t>
            </a:r>
          </a:p>
          <a:p>
            <a:r>
              <a:rPr lang="en-US" sz="3200" dirty="0"/>
              <a:t>Social media impact of success versus notoriety</a:t>
            </a:r>
          </a:p>
        </p:txBody>
      </p:sp>
    </p:spTree>
    <p:extLst>
      <p:ext uri="{BB962C8B-B14F-4D97-AF65-F5344CB8AC3E}">
        <p14:creationId xmlns:p14="http://schemas.microsoft.com/office/powerpoint/2010/main" val="333429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A4BA77-950B-3F4B-ADD4-960664A4C39D}"/>
              </a:ext>
            </a:extLst>
          </p:cNvPr>
          <p:cNvSpPr>
            <a:spLocks noGrp="1"/>
          </p:cNvSpPr>
          <p:nvPr>
            <p:ph type="title"/>
          </p:nvPr>
        </p:nvSpPr>
        <p:spPr>
          <a:xfrm>
            <a:off x="0" y="2394181"/>
            <a:ext cx="12192000" cy="1468800"/>
          </a:xfrm>
        </p:spPr>
        <p:txBody>
          <a:bodyPr anchor="ctr">
            <a:normAutofit/>
          </a:bodyPr>
          <a:lstStyle/>
          <a:p>
            <a:pPr algn="ctr"/>
            <a:r>
              <a:rPr lang="en-US" sz="7200" dirty="0"/>
              <a:t>Thank you!</a:t>
            </a:r>
          </a:p>
        </p:txBody>
      </p:sp>
    </p:spTree>
    <p:extLst>
      <p:ext uri="{BB962C8B-B14F-4D97-AF65-F5344CB8AC3E}">
        <p14:creationId xmlns:p14="http://schemas.microsoft.com/office/powerpoint/2010/main" val="1786268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772E-8791-714D-A663-9028B526D46A}"/>
              </a:ext>
            </a:extLst>
          </p:cNvPr>
          <p:cNvSpPr>
            <a:spLocks noGrp="1"/>
          </p:cNvSpPr>
          <p:nvPr>
            <p:ph type="title"/>
          </p:nvPr>
        </p:nvSpPr>
        <p:spPr/>
        <p:txBody>
          <a:bodyPr>
            <a:normAutofit fontScale="90000"/>
          </a:bodyPr>
          <a:lstStyle/>
          <a:p>
            <a:r>
              <a:rPr lang="en-US" sz="4400" dirty="0"/>
              <a:t>Design and data acquisition</a:t>
            </a:r>
          </a:p>
        </p:txBody>
      </p:sp>
      <p:graphicFrame>
        <p:nvGraphicFramePr>
          <p:cNvPr id="9" name="Diagram 8">
            <a:extLst>
              <a:ext uri="{FF2B5EF4-FFF2-40B4-BE49-F238E27FC236}">
                <a16:creationId xmlns:a16="http://schemas.microsoft.com/office/drawing/2014/main" id="{38FBD2B6-8138-4741-B92D-CDCECADF9182}"/>
              </a:ext>
            </a:extLst>
          </p:cNvPr>
          <p:cNvGraphicFramePr/>
          <p:nvPr>
            <p:extLst/>
          </p:nvPr>
        </p:nvGraphicFramePr>
        <p:xfrm>
          <a:off x="320040" y="1615440"/>
          <a:ext cx="11673840" cy="463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5F2148E0-41EA-7343-859D-CCFF2289E270}"/>
              </a:ext>
            </a:extLst>
          </p:cNvPr>
          <p:cNvPicPr>
            <a:picLocks noChangeAspect="1"/>
          </p:cNvPicPr>
          <p:nvPr/>
        </p:nvPicPr>
        <p:blipFill>
          <a:blip r:embed="rId8"/>
          <a:stretch>
            <a:fillRect/>
          </a:stretch>
        </p:blipFill>
        <p:spPr>
          <a:xfrm>
            <a:off x="2594280" y="3308141"/>
            <a:ext cx="899391" cy="712725"/>
          </a:xfrm>
          <a:prstGeom prst="rect">
            <a:avLst/>
          </a:prstGeom>
        </p:spPr>
      </p:pic>
      <p:pic>
        <p:nvPicPr>
          <p:cNvPr id="13" name="Picture 12">
            <a:extLst>
              <a:ext uri="{FF2B5EF4-FFF2-40B4-BE49-F238E27FC236}">
                <a16:creationId xmlns:a16="http://schemas.microsoft.com/office/drawing/2014/main" id="{CABB564C-478B-264F-99E0-58C066A302FD}"/>
              </a:ext>
            </a:extLst>
          </p:cNvPr>
          <p:cNvPicPr>
            <a:picLocks noChangeAspect="1"/>
          </p:cNvPicPr>
          <p:nvPr/>
        </p:nvPicPr>
        <p:blipFill>
          <a:blip r:embed="rId8"/>
          <a:stretch>
            <a:fillRect/>
          </a:stretch>
        </p:blipFill>
        <p:spPr>
          <a:xfrm>
            <a:off x="6873875" y="3429000"/>
            <a:ext cx="871571" cy="690679"/>
          </a:xfrm>
          <a:prstGeom prst="rect">
            <a:avLst/>
          </a:prstGeom>
        </p:spPr>
      </p:pic>
      <p:pic>
        <p:nvPicPr>
          <p:cNvPr id="14" name="Picture 13">
            <a:extLst>
              <a:ext uri="{FF2B5EF4-FFF2-40B4-BE49-F238E27FC236}">
                <a16:creationId xmlns:a16="http://schemas.microsoft.com/office/drawing/2014/main" id="{CD7E3E2F-ACB2-AC45-B3F3-01DBADF87A2A}"/>
              </a:ext>
            </a:extLst>
          </p:cNvPr>
          <p:cNvPicPr>
            <a:picLocks noChangeAspect="1"/>
          </p:cNvPicPr>
          <p:nvPr/>
        </p:nvPicPr>
        <p:blipFill rotWithShape="1">
          <a:blip r:embed="rId9"/>
          <a:srcRect l="18760" r="20315"/>
          <a:stretch/>
        </p:blipFill>
        <p:spPr>
          <a:xfrm>
            <a:off x="6997698" y="4407922"/>
            <a:ext cx="747748" cy="575311"/>
          </a:xfrm>
          <a:prstGeom prst="rect">
            <a:avLst/>
          </a:prstGeom>
        </p:spPr>
      </p:pic>
      <p:pic>
        <p:nvPicPr>
          <p:cNvPr id="15" name="Picture 14">
            <a:extLst>
              <a:ext uri="{FF2B5EF4-FFF2-40B4-BE49-F238E27FC236}">
                <a16:creationId xmlns:a16="http://schemas.microsoft.com/office/drawing/2014/main" id="{129D4B34-E3AC-294A-B9BB-D7BA2054365C}"/>
              </a:ext>
            </a:extLst>
          </p:cNvPr>
          <p:cNvPicPr>
            <a:picLocks noChangeAspect="1"/>
          </p:cNvPicPr>
          <p:nvPr/>
        </p:nvPicPr>
        <p:blipFill>
          <a:blip r:embed="rId10"/>
          <a:stretch>
            <a:fillRect/>
          </a:stretch>
        </p:blipFill>
        <p:spPr>
          <a:xfrm>
            <a:off x="2496993" y="4169177"/>
            <a:ext cx="1093963" cy="1093963"/>
          </a:xfrm>
          <a:prstGeom prst="rect">
            <a:avLst/>
          </a:prstGeom>
        </p:spPr>
      </p:pic>
      <p:pic>
        <p:nvPicPr>
          <p:cNvPr id="16" name="Picture 15">
            <a:extLst>
              <a:ext uri="{FF2B5EF4-FFF2-40B4-BE49-F238E27FC236}">
                <a16:creationId xmlns:a16="http://schemas.microsoft.com/office/drawing/2014/main" id="{0DD70EEE-157D-D047-9CAF-501C6FC8565A}"/>
              </a:ext>
            </a:extLst>
          </p:cNvPr>
          <p:cNvPicPr>
            <a:picLocks noChangeAspect="1"/>
          </p:cNvPicPr>
          <p:nvPr/>
        </p:nvPicPr>
        <p:blipFill>
          <a:blip r:embed="rId11"/>
          <a:stretch>
            <a:fillRect/>
          </a:stretch>
        </p:blipFill>
        <p:spPr>
          <a:xfrm>
            <a:off x="11076227" y="4513212"/>
            <a:ext cx="750406" cy="575311"/>
          </a:xfrm>
          <a:prstGeom prst="rect">
            <a:avLst/>
          </a:prstGeom>
        </p:spPr>
      </p:pic>
    </p:spTree>
    <p:extLst>
      <p:ext uri="{BB962C8B-B14F-4D97-AF65-F5344CB8AC3E}">
        <p14:creationId xmlns:p14="http://schemas.microsoft.com/office/powerpoint/2010/main" val="3000264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9625-66A4-8747-AD09-061C66CA1DF7}"/>
              </a:ext>
            </a:extLst>
          </p:cNvPr>
          <p:cNvSpPr>
            <a:spLocks noGrp="1"/>
          </p:cNvSpPr>
          <p:nvPr>
            <p:ph type="title"/>
          </p:nvPr>
        </p:nvSpPr>
        <p:spPr>
          <a:xfrm>
            <a:off x="0" y="1"/>
            <a:ext cx="12191999" cy="960120"/>
          </a:xfrm>
        </p:spPr>
        <p:txBody>
          <a:bodyPr>
            <a:normAutofit fontScale="90000"/>
          </a:bodyPr>
          <a:lstStyle/>
          <a:p>
            <a:pPr algn="ctr"/>
            <a:r>
              <a:rPr lang="en-US" dirty="0"/>
              <a:t>Feature engineering– log and poly transformations</a:t>
            </a:r>
          </a:p>
        </p:txBody>
      </p:sp>
      <p:pic>
        <p:nvPicPr>
          <p:cNvPr id="13" name="Graphic 12">
            <a:extLst>
              <a:ext uri="{FF2B5EF4-FFF2-40B4-BE49-F238E27FC236}">
                <a16:creationId xmlns:a16="http://schemas.microsoft.com/office/drawing/2014/main" id="{4FC12E07-7B70-8546-AEE4-D4B23AFF5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52" y="4825058"/>
            <a:ext cx="3636327" cy="1818164"/>
          </a:xfrm>
          <a:prstGeom prst="rect">
            <a:avLst/>
          </a:prstGeom>
        </p:spPr>
      </p:pic>
      <p:pic>
        <p:nvPicPr>
          <p:cNvPr id="15" name="Graphic 14">
            <a:extLst>
              <a:ext uri="{FF2B5EF4-FFF2-40B4-BE49-F238E27FC236}">
                <a16:creationId xmlns:a16="http://schemas.microsoft.com/office/drawing/2014/main" id="{ECCD6433-694E-F548-ADFD-589F0CB3FC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78" y="2209802"/>
            <a:ext cx="3718569" cy="1859285"/>
          </a:xfrm>
          <a:prstGeom prst="rect">
            <a:avLst/>
          </a:prstGeom>
        </p:spPr>
      </p:pic>
      <p:pic>
        <p:nvPicPr>
          <p:cNvPr id="10" name="Graphic 9">
            <a:extLst>
              <a:ext uri="{FF2B5EF4-FFF2-40B4-BE49-F238E27FC236}">
                <a16:creationId xmlns:a16="http://schemas.microsoft.com/office/drawing/2014/main" id="{8A7FC336-136F-3A4E-9DFB-333E14549D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5593" y="4825058"/>
            <a:ext cx="3636327" cy="1818164"/>
          </a:xfrm>
          <a:prstGeom prst="rect">
            <a:avLst/>
          </a:prstGeom>
        </p:spPr>
      </p:pic>
      <p:pic>
        <p:nvPicPr>
          <p:cNvPr id="12" name="Graphic 11">
            <a:extLst>
              <a:ext uri="{FF2B5EF4-FFF2-40B4-BE49-F238E27FC236}">
                <a16:creationId xmlns:a16="http://schemas.microsoft.com/office/drawing/2014/main" id="{A43A39C1-F53B-C943-BCF7-977BD024F7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54473" y="2209801"/>
            <a:ext cx="3718569" cy="1859285"/>
          </a:xfrm>
          <a:prstGeom prst="rect">
            <a:avLst/>
          </a:prstGeom>
        </p:spPr>
      </p:pic>
      <p:pic>
        <p:nvPicPr>
          <p:cNvPr id="14" name="Graphic 13">
            <a:extLst>
              <a:ext uri="{FF2B5EF4-FFF2-40B4-BE49-F238E27FC236}">
                <a16:creationId xmlns:a16="http://schemas.microsoft.com/office/drawing/2014/main" id="{94CBD27F-AC10-4542-B7A0-05F817B853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31673" y="4825058"/>
            <a:ext cx="3636328" cy="1818164"/>
          </a:xfrm>
          <a:prstGeom prst="rect">
            <a:avLst/>
          </a:prstGeom>
        </p:spPr>
      </p:pic>
      <p:pic>
        <p:nvPicPr>
          <p:cNvPr id="16" name="Graphic 15">
            <a:extLst>
              <a:ext uri="{FF2B5EF4-FFF2-40B4-BE49-F238E27FC236}">
                <a16:creationId xmlns:a16="http://schemas.microsoft.com/office/drawing/2014/main" id="{F0A8629C-1D81-9A4C-8EF5-6380E3050B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90553" y="2209801"/>
            <a:ext cx="3718569" cy="1859285"/>
          </a:xfrm>
          <a:prstGeom prst="rect">
            <a:avLst/>
          </a:prstGeom>
        </p:spPr>
      </p:pic>
      <p:sp>
        <p:nvSpPr>
          <p:cNvPr id="3" name="TextBox 2">
            <a:extLst>
              <a:ext uri="{FF2B5EF4-FFF2-40B4-BE49-F238E27FC236}">
                <a16:creationId xmlns:a16="http://schemas.microsoft.com/office/drawing/2014/main" id="{3DBDC616-510E-924F-B469-592D6DEB3914}"/>
              </a:ext>
            </a:extLst>
          </p:cNvPr>
          <p:cNvSpPr txBox="1"/>
          <p:nvPr/>
        </p:nvSpPr>
        <p:spPr>
          <a:xfrm>
            <a:off x="304800" y="1219200"/>
            <a:ext cx="3499279" cy="461665"/>
          </a:xfrm>
          <a:prstGeom prst="rect">
            <a:avLst/>
          </a:prstGeom>
          <a:noFill/>
        </p:spPr>
        <p:txBody>
          <a:bodyPr wrap="square" rtlCol="0">
            <a:spAutoFit/>
          </a:bodyPr>
          <a:lstStyle/>
          <a:p>
            <a:pPr algn="ctr"/>
            <a:r>
              <a:rPr lang="en-US" sz="2400" dirty="0"/>
              <a:t>Movie Popularity</a:t>
            </a:r>
          </a:p>
        </p:txBody>
      </p:sp>
      <p:sp>
        <p:nvSpPr>
          <p:cNvPr id="17" name="TextBox 16">
            <a:extLst>
              <a:ext uri="{FF2B5EF4-FFF2-40B4-BE49-F238E27FC236}">
                <a16:creationId xmlns:a16="http://schemas.microsoft.com/office/drawing/2014/main" id="{56999F7D-2B19-AF4C-B175-412344BA332C}"/>
              </a:ext>
            </a:extLst>
          </p:cNvPr>
          <p:cNvSpPr txBox="1"/>
          <p:nvPr/>
        </p:nvSpPr>
        <p:spPr>
          <a:xfrm>
            <a:off x="4154473" y="1254428"/>
            <a:ext cx="3499279" cy="461665"/>
          </a:xfrm>
          <a:prstGeom prst="rect">
            <a:avLst/>
          </a:prstGeom>
          <a:noFill/>
        </p:spPr>
        <p:txBody>
          <a:bodyPr wrap="square" rtlCol="0">
            <a:spAutoFit/>
          </a:bodyPr>
          <a:lstStyle/>
          <a:p>
            <a:pPr algn="ctr"/>
            <a:r>
              <a:rPr lang="en-US" sz="2400" dirty="0"/>
              <a:t>Number of Book Ratings</a:t>
            </a:r>
          </a:p>
        </p:txBody>
      </p:sp>
      <p:sp>
        <p:nvSpPr>
          <p:cNvPr id="18" name="TextBox 17">
            <a:extLst>
              <a:ext uri="{FF2B5EF4-FFF2-40B4-BE49-F238E27FC236}">
                <a16:creationId xmlns:a16="http://schemas.microsoft.com/office/drawing/2014/main" id="{28DAFD7B-1E6A-CB48-84DF-9DF725538D4D}"/>
              </a:ext>
            </a:extLst>
          </p:cNvPr>
          <p:cNvSpPr txBox="1"/>
          <p:nvPr/>
        </p:nvSpPr>
        <p:spPr>
          <a:xfrm>
            <a:off x="8387921" y="1219200"/>
            <a:ext cx="3499279" cy="461665"/>
          </a:xfrm>
          <a:prstGeom prst="rect">
            <a:avLst/>
          </a:prstGeom>
          <a:noFill/>
        </p:spPr>
        <p:txBody>
          <a:bodyPr wrap="square" rtlCol="0">
            <a:spAutoFit/>
          </a:bodyPr>
          <a:lstStyle/>
          <a:p>
            <a:pPr algn="ctr"/>
            <a:r>
              <a:rPr lang="en-US" sz="2400" dirty="0"/>
              <a:t>Number of Movie Ratings</a:t>
            </a:r>
          </a:p>
        </p:txBody>
      </p:sp>
      <p:sp>
        <p:nvSpPr>
          <p:cNvPr id="4" name="Down Arrow 3">
            <a:extLst>
              <a:ext uri="{FF2B5EF4-FFF2-40B4-BE49-F238E27FC236}">
                <a16:creationId xmlns:a16="http://schemas.microsoft.com/office/drawing/2014/main" id="{2E725B80-18D1-9F4A-88A4-24D00F306941}"/>
              </a:ext>
            </a:extLst>
          </p:cNvPr>
          <p:cNvSpPr/>
          <p:nvPr/>
        </p:nvSpPr>
        <p:spPr>
          <a:xfrm>
            <a:off x="1562100" y="4127035"/>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DF850BF1-3A02-E444-AD93-5EC7A62BE564}"/>
              </a:ext>
            </a:extLst>
          </p:cNvPr>
          <p:cNvSpPr/>
          <p:nvPr/>
        </p:nvSpPr>
        <p:spPr>
          <a:xfrm>
            <a:off x="5783579" y="4139267"/>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EA8BC74D-A287-794F-82EE-0D729D29567E}"/>
              </a:ext>
            </a:extLst>
          </p:cNvPr>
          <p:cNvSpPr/>
          <p:nvPr/>
        </p:nvSpPr>
        <p:spPr>
          <a:xfrm>
            <a:off x="10005058" y="4127035"/>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56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C220-2EF9-E541-B81B-05B90C961BDE}"/>
              </a:ext>
            </a:extLst>
          </p:cNvPr>
          <p:cNvSpPr>
            <a:spLocks noGrp="1"/>
          </p:cNvSpPr>
          <p:nvPr>
            <p:ph type="title"/>
          </p:nvPr>
        </p:nvSpPr>
        <p:spPr/>
        <p:txBody>
          <a:bodyPr>
            <a:normAutofit/>
          </a:bodyPr>
          <a:lstStyle/>
          <a:p>
            <a:r>
              <a:rPr lang="en-US" sz="4400" dirty="0"/>
              <a:t>Objective</a:t>
            </a:r>
          </a:p>
        </p:txBody>
      </p:sp>
      <p:sp>
        <p:nvSpPr>
          <p:cNvPr id="3" name="Content Placeholder 2">
            <a:extLst>
              <a:ext uri="{FF2B5EF4-FFF2-40B4-BE49-F238E27FC236}">
                <a16:creationId xmlns:a16="http://schemas.microsoft.com/office/drawing/2014/main" id="{6DE76896-D752-E241-A336-3216FEE4731D}"/>
              </a:ext>
            </a:extLst>
          </p:cNvPr>
          <p:cNvSpPr>
            <a:spLocks noGrp="1"/>
          </p:cNvSpPr>
          <p:nvPr>
            <p:ph idx="1"/>
          </p:nvPr>
        </p:nvSpPr>
        <p:spPr/>
        <p:txBody>
          <a:bodyPr anchor="t">
            <a:normAutofit/>
          </a:bodyPr>
          <a:lstStyle/>
          <a:p>
            <a:r>
              <a:rPr lang="en-US" sz="4000" dirty="0"/>
              <a:t>For movies based on books, does the book success translate into movie success?</a:t>
            </a:r>
          </a:p>
        </p:txBody>
      </p:sp>
    </p:spTree>
    <p:extLst>
      <p:ext uri="{BB962C8B-B14F-4D97-AF65-F5344CB8AC3E}">
        <p14:creationId xmlns:p14="http://schemas.microsoft.com/office/powerpoint/2010/main" val="375772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2511EE-68F1-C04D-8B11-1F417AEA5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089955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CD5D69D-A6E0-ED46-8604-9E48F7F4FA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06779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824DE63-C4AF-5C4B-AF98-99038771E78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500"/>
          <a:stretch/>
        </p:blipFill>
        <p:spPr>
          <a:xfrm>
            <a:off x="0" y="1979088"/>
            <a:ext cx="12211830" cy="4497911"/>
          </a:xfrm>
          <a:prstGeom prst="rect">
            <a:avLst/>
          </a:prstGeom>
        </p:spPr>
      </p:pic>
      <p:sp>
        <p:nvSpPr>
          <p:cNvPr id="2" name="Title 1">
            <a:extLst>
              <a:ext uri="{FF2B5EF4-FFF2-40B4-BE49-F238E27FC236}">
                <a16:creationId xmlns:a16="http://schemas.microsoft.com/office/drawing/2014/main" id="{2B1A6585-4F4F-2143-99CA-5D5BAE1C167D}"/>
              </a:ext>
            </a:extLst>
          </p:cNvPr>
          <p:cNvSpPr>
            <a:spLocks noGrp="1"/>
          </p:cNvSpPr>
          <p:nvPr>
            <p:ph type="title"/>
          </p:nvPr>
        </p:nvSpPr>
        <p:spPr>
          <a:xfrm>
            <a:off x="868681" y="0"/>
            <a:ext cx="10131425" cy="1456267"/>
          </a:xfrm>
        </p:spPr>
        <p:txBody>
          <a:bodyPr/>
          <a:lstStyle/>
          <a:p>
            <a:r>
              <a:rPr lang="en-US" dirty="0"/>
              <a:t>Features Correlation Map</a:t>
            </a:r>
          </a:p>
        </p:txBody>
      </p:sp>
      <p:sp>
        <p:nvSpPr>
          <p:cNvPr id="8" name="Rectangle 7">
            <a:extLst>
              <a:ext uri="{FF2B5EF4-FFF2-40B4-BE49-F238E27FC236}">
                <a16:creationId xmlns:a16="http://schemas.microsoft.com/office/drawing/2014/main" id="{B368FC5E-ACFB-B946-97EF-C8EE851E0229}"/>
              </a:ext>
            </a:extLst>
          </p:cNvPr>
          <p:cNvSpPr/>
          <p:nvPr/>
        </p:nvSpPr>
        <p:spPr>
          <a:xfrm>
            <a:off x="350520" y="5499463"/>
            <a:ext cx="10774680" cy="8556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15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772E-8791-714D-A663-9028B526D46A}"/>
              </a:ext>
            </a:extLst>
          </p:cNvPr>
          <p:cNvSpPr>
            <a:spLocks noGrp="1"/>
          </p:cNvSpPr>
          <p:nvPr>
            <p:ph type="title"/>
          </p:nvPr>
        </p:nvSpPr>
        <p:spPr/>
        <p:txBody>
          <a:bodyPr>
            <a:normAutofit fontScale="90000"/>
          </a:bodyPr>
          <a:lstStyle/>
          <a:p>
            <a:r>
              <a:rPr lang="en-US" sz="4400" dirty="0"/>
              <a:t>Design and data acquisition</a:t>
            </a:r>
          </a:p>
        </p:txBody>
      </p:sp>
      <p:graphicFrame>
        <p:nvGraphicFramePr>
          <p:cNvPr id="9" name="Diagram 8">
            <a:extLst>
              <a:ext uri="{FF2B5EF4-FFF2-40B4-BE49-F238E27FC236}">
                <a16:creationId xmlns:a16="http://schemas.microsoft.com/office/drawing/2014/main" id="{38FBD2B6-8138-4741-B92D-CDCECADF9182}"/>
              </a:ext>
            </a:extLst>
          </p:cNvPr>
          <p:cNvGraphicFramePr/>
          <p:nvPr>
            <p:extLst>
              <p:ext uri="{D42A27DB-BD31-4B8C-83A1-F6EECF244321}">
                <p14:modId xmlns:p14="http://schemas.microsoft.com/office/powerpoint/2010/main" val="1021635873"/>
              </p:ext>
            </p:extLst>
          </p:nvPr>
        </p:nvGraphicFramePr>
        <p:xfrm>
          <a:off x="320040" y="1615440"/>
          <a:ext cx="11673840" cy="463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28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03CF567-CDB5-CC4D-ADEA-C0C2BE1BD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412" y="1177712"/>
            <a:ext cx="8065136" cy="5376757"/>
          </a:xfrm>
          <a:prstGeom prst="rect">
            <a:avLst/>
          </a:prstGeom>
        </p:spPr>
      </p:pic>
      <p:sp>
        <p:nvSpPr>
          <p:cNvPr id="2" name="Title 1">
            <a:extLst>
              <a:ext uri="{FF2B5EF4-FFF2-40B4-BE49-F238E27FC236}">
                <a16:creationId xmlns:a16="http://schemas.microsoft.com/office/drawing/2014/main" id="{AB8CB3AF-5549-7A48-84EE-B3542076A054}"/>
              </a:ext>
            </a:extLst>
          </p:cNvPr>
          <p:cNvSpPr>
            <a:spLocks noGrp="1"/>
          </p:cNvSpPr>
          <p:nvPr>
            <p:ph type="title"/>
          </p:nvPr>
        </p:nvSpPr>
        <p:spPr>
          <a:xfrm>
            <a:off x="685801" y="0"/>
            <a:ext cx="10131425" cy="1456267"/>
          </a:xfrm>
        </p:spPr>
        <p:txBody>
          <a:bodyPr/>
          <a:lstStyle/>
          <a:p>
            <a:r>
              <a:rPr lang="en-US" dirty="0"/>
              <a:t>Transforming the Variables – Early Works</a:t>
            </a:r>
          </a:p>
        </p:txBody>
      </p:sp>
      <p:pic>
        <p:nvPicPr>
          <p:cNvPr id="4" name="Picture 3">
            <a:extLst>
              <a:ext uri="{FF2B5EF4-FFF2-40B4-BE49-F238E27FC236}">
                <a16:creationId xmlns:a16="http://schemas.microsoft.com/office/drawing/2014/main" id="{7B4A3408-31E2-0348-A8DB-9C110E0368E1}"/>
              </a:ext>
            </a:extLst>
          </p:cNvPr>
          <p:cNvPicPr>
            <a:picLocks noChangeAspect="1"/>
          </p:cNvPicPr>
          <p:nvPr/>
        </p:nvPicPr>
        <p:blipFill>
          <a:blip r:embed="rId5"/>
          <a:stretch>
            <a:fillRect/>
          </a:stretch>
        </p:blipFill>
        <p:spPr>
          <a:xfrm>
            <a:off x="8289602" y="4547550"/>
            <a:ext cx="1337946" cy="2006919"/>
          </a:xfrm>
          <a:prstGeom prst="rect">
            <a:avLst/>
          </a:prstGeom>
        </p:spPr>
      </p:pic>
      <p:pic>
        <p:nvPicPr>
          <p:cNvPr id="5" name="Picture 4">
            <a:extLst>
              <a:ext uri="{FF2B5EF4-FFF2-40B4-BE49-F238E27FC236}">
                <a16:creationId xmlns:a16="http://schemas.microsoft.com/office/drawing/2014/main" id="{6D968D73-562F-4C4F-AD5C-65D33303F8AC}"/>
              </a:ext>
            </a:extLst>
          </p:cNvPr>
          <p:cNvPicPr>
            <a:picLocks noChangeAspect="1"/>
          </p:cNvPicPr>
          <p:nvPr/>
        </p:nvPicPr>
        <p:blipFill>
          <a:blip r:embed="rId6"/>
          <a:stretch>
            <a:fillRect/>
          </a:stretch>
        </p:blipFill>
        <p:spPr>
          <a:xfrm>
            <a:off x="3159515" y="4325143"/>
            <a:ext cx="1485054" cy="1903570"/>
          </a:xfrm>
          <a:prstGeom prst="rect">
            <a:avLst/>
          </a:prstGeom>
        </p:spPr>
      </p:pic>
      <p:sp>
        <p:nvSpPr>
          <p:cNvPr id="8" name="Oval 7">
            <a:extLst>
              <a:ext uri="{FF2B5EF4-FFF2-40B4-BE49-F238E27FC236}">
                <a16:creationId xmlns:a16="http://schemas.microsoft.com/office/drawing/2014/main" id="{A02D1537-D311-504D-BA50-2F13AB3ED81C}"/>
              </a:ext>
            </a:extLst>
          </p:cNvPr>
          <p:cNvSpPr/>
          <p:nvPr/>
        </p:nvSpPr>
        <p:spPr>
          <a:xfrm>
            <a:off x="5822562" y="4624434"/>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35818F-88DE-9C49-8221-7A8330F2E367}"/>
              </a:ext>
            </a:extLst>
          </p:cNvPr>
          <p:cNvSpPr/>
          <p:nvPr/>
        </p:nvSpPr>
        <p:spPr>
          <a:xfrm>
            <a:off x="5852267" y="5109362"/>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DCAAB7E-4273-FE41-A681-53CDD72237AC}"/>
              </a:ext>
            </a:extLst>
          </p:cNvPr>
          <p:cNvSpPr/>
          <p:nvPr/>
        </p:nvSpPr>
        <p:spPr>
          <a:xfrm>
            <a:off x="5822562" y="3910586"/>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FA3D84D-F559-DD4D-B775-3FE17161D097}"/>
              </a:ext>
            </a:extLst>
          </p:cNvPr>
          <p:cNvPicPr>
            <a:picLocks noChangeAspect="1"/>
          </p:cNvPicPr>
          <p:nvPr/>
        </p:nvPicPr>
        <p:blipFill>
          <a:blip r:embed="rId7"/>
          <a:stretch>
            <a:fillRect/>
          </a:stretch>
        </p:blipFill>
        <p:spPr>
          <a:xfrm>
            <a:off x="8230548" y="2763043"/>
            <a:ext cx="1397000" cy="1562100"/>
          </a:xfrm>
          <a:prstGeom prst="rect">
            <a:avLst/>
          </a:prstGeom>
        </p:spPr>
      </p:pic>
      <p:cxnSp>
        <p:nvCxnSpPr>
          <p:cNvPr id="13" name="Straight Connector 12">
            <a:extLst>
              <a:ext uri="{FF2B5EF4-FFF2-40B4-BE49-F238E27FC236}">
                <a16:creationId xmlns:a16="http://schemas.microsoft.com/office/drawing/2014/main" id="{60BC4AD5-3E37-D841-8AE1-CBC807595C5C}"/>
              </a:ext>
            </a:extLst>
          </p:cNvPr>
          <p:cNvCxnSpPr/>
          <p:nvPr/>
        </p:nvCxnSpPr>
        <p:spPr>
          <a:xfrm>
            <a:off x="4650881" y="4854987"/>
            <a:ext cx="11716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30AD93-C1D6-1E48-A593-40DFD13F67CE}"/>
              </a:ext>
            </a:extLst>
          </p:cNvPr>
          <p:cNvCxnSpPr>
            <a:cxnSpLocks/>
            <a:endCxn id="4" idx="1"/>
          </p:cNvCxnSpPr>
          <p:nvPr/>
        </p:nvCxnSpPr>
        <p:spPr>
          <a:xfrm>
            <a:off x="6384122" y="5366482"/>
            <a:ext cx="1905480" cy="1845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6209870-C654-134F-B246-56386C73F690}"/>
              </a:ext>
            </a:extLst>
          </p:cNvPr>
          <p:cNvCxnSpPr>
            <a:cxnSpLocks/>
          </p:cNvCxnSpPr>
          <p:nvPr/>
        </p:nvCxnSpPr>
        <p:spPr>
          <a:xfrm flipV="1">
            <a:off x="6339733" y="3449051"/>
            <a:ext cx="1861109" cy="66764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12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4A8A-3B49-AA4F-BA13-88024B99326A}"/>
              </a:ext>
            </a:extLst>
          </p:cNvPr>
          <p:cNvSpPr>
            <a:spLocks noGrp="1"/>
          </p:cNvSpPr>
          <p:nvPr>
            <p:ph type="title"/>
          </p:nvPr>
        </p:nvSpPr>
        <p:spPr>
          <a:xfrm>
            <a:off x="0" y="1767840"/>
            <a:ext cx="12192000" cy="2331720"/>
          </a:xfrm>
        </p:spPr>
        <p:txBody>
          <a:bodyPr anchor="ctr">
            <a:normAutofit/>
          </a:bodyPr>
          <a:lstStyle/>
          <a:p>
            <a:pPr algn="ctr"/>
            <a:r>
              <a:rPr lang="en-US" sz="4800" dirty="0"/>
              <a:t>What are the top five rated books?</a:t>
            </a:r>
          </a:p>
        </p:txBody>
      </p:sp>
    </p:spTree>
    <p:extLst>
      <p:ext uri="{BB962C8B-B14F-4D97-AF65-F5344CB8AC3E}">
        <p14:creationId xmlns:p14="http://schemas.microsoft.com/office/powerpoint/2010/main" val="584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38411D1-0606-D34D-AF39-6DAD5AECCBB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814"/>
          <a:stretch/>
        </p:blipFill>
        <p:spPr>
          <a:xfrm>
            <a:off x="1143000" y="0"/>
            <a:ext cx="9791700" cy="6858000"/>
          </a:xfrm>
          <a:prstGeom prst="rect">
            <a:avLst/>
          </a:prstGeom>
        </p:spPr>
      </p:pic>
    </p:spTree>
    <p:extLst>
      <p:ext uri="{BB962C8B-B14F-4D97-AF65-F5344CB8AC3E}">
        <p14:creationId xmlns:p14="http://schemas.microsoft.com/office/powerpoint/2010/main" val="6180576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4A8A-3B49-AA4F-BA13-88024B99326A}"/>
              </a:ext>
            </a:extLst>
          </p:cNvPr>
          <p:cNvSpPr>
            <a:spLocks noGrp="1"/>
          </p:cNvSpPr>
          <p:nvPr>
            <p:ph type="title"/>
          </p:nvPr>
        </p:nvSpPr>
        <p:spPr>
          <a:xfrm>
            <a:off x="0" y="1767840"/>
            <a:ext cx="12192000" cy="2331720"/>
          </a:xfrm>
        </p:spPr>
        <p:txBody>
          <a:bodyPr anchor="ctr">
            <a:normAutofit/>
          </a:bodyPr>
          <a:lstStyle/>
          <a:p>
            <a:pPr algn="ctr"/>
            <a:r>
              <a:rPr lang="en-US" sz="4800" dirty="0"/>
              <a:t>Five Top rated movies?</a:t>
            </a:r>
          </a:p>
        </p:txBody>
      </p:sp>
    </p:spTree>
    <p:extLst>
      <p:ext uri="{BB962C8B-B14F-4D97-AF65-F5344CB8AC3E}">
        <p14:creationId xmlns:p14="http://schemas.microsoft.com/office/powerpoint/2010/main" val="2069040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82320C3-5D20-334C-AE51-A7A8342544A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18"/>
          <a:stretch/>
        </p:blipFill>
        <p:spPr>
          <a:xfrm>
            <a:off x="1097280" y="0"/>
            <a:ext cx="9822180" cy="6858000"/>
          </a:xfrm>
          <a:prstGeom prst="rect">
            <a:avLst/>
          </a:prstGeom>
        </p:spPr>
      </p:pic>
    </p:spTree>
    <p:extLst>
      <p:ext uri="{BB962C8B-B14F-4D97-AF65-F5344CB8AC3E}">
        <p14:creationId xmlns:p14="http://schemas.microsoft.com/office/powerpoint/2010/main" val="4221699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902448B3-734A-2E41-8A55-C1097D4EF4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54ABB9F9-9923-EC47-8DE4-8179B006AFDA}"/>
              </a:ext>
            </a:extLst>
          </p:cNvPr>
          <p:cNvSpPr>
            <a:spLocks noGrp="1"/>
          </p:cNvSpPr>
          <p:nvPr>
            <p:ph type="title"/>
          </p:nvPr>
        </p:nvSpPr>
        <p:spPr>
          <a:xfrm>
            <a:off x="685801" y="609600"/>
            <a:ext cx="3947159" cy="1456267"/>
          </a:xfrm>
        </p:spPr>
        <p:txBody>
          <a:bodyPr/>
          <a:lstStyle/>
          <a:p>
            <a:r>
              <a:rPr lang="en-US" dirty="0"/>
              <a:t>Why?</a:t>
            </a:r>
          </a:p>
        </p:txBody>
      </p:sp>
      <p:sp>
        <p:nvSpPr>
          <p:cNvPr id="3" name="Content Placeholder 2">
            <a:extLst>
              <a:ext uri="{FF2B5EF4-FFF2-40B4-BE49-F238E27FC236}">
                <a16:creationId xmlns:a16="http://schemas.microsoft.com/office/drawing/2014/main" id="{AEE1F551-8EEC-F140-ABD3-260273C7AAA6}"/>
              </a:ext>
            </a:extLst>
          </p:cNvPr>
          <p:cNvSpPr>
            <a:spLocks noGrp="1"/>
          </p:cNvSpPr>
          <p:nvPr>
            <p:ph idx="1"/>
          </p:nvPr>
        </p:nvSpPr>
        <p:spPr>
          <a:xfrm>
            <a:off x="685802" y="2142067"/>
            <a:ext cx="4477870" cy="3649133"/>
          </a:xfrm>
        </p:spPr>
        <p:txBody>
          <a:bodyPr anchor="t">
            <a:normAutofit/>
          </a:bodyPr>
          <a:lstStyle/>
          <a:p>
            <a:r>
              <a:rPr lang="en-US" sz="3600" dirty="0"/>
              <a:t>Cult classics – status achieved over time</a:t>
            </a:r>
          </a:p>
          <a:p>
            <a:r>
              <a:rPr lang="en-US" sz="3600" dirty="0"/>
              <a:t>Good book ≠ Good Movie</a:t>
            </a:r>
          </a:p>
          <a:p>
            <a:endParaRPr lang="en-US" sz="3600" dirty="0"/>
          </a:p>
        </p:txBody>
      </p:sp>
      <p:sp>
        <p:nvSpPr>
          <p:cNvPr id="7" name="Oval 6">
            <a:extLst>
              <a:ext uri="{FF2B5EF4-FFF2-40B4-BE49-F238E27FC236}">
                <a16:creationId xmlns:a16="http://schemas.microsoft.com/office/drawing/2014/main" id="{E280D8AD-B26B-EF4B-8792-5C6720DF7DAC}"/>
              </a:ext>
            </a:extLst>
          </p:cNvPr>
          <p:cNvSpPr/>
          <p:nvPr/>
        </p:nvSpPr>
        <p:spPr>
          <a:xfrm>
            <a:off x="9408931" y="1575949"/>
            <a:ext cx="2508749" cy="283082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8D61E1D-B5FD-1248-9F15-2C7E7C7A1585}"/>
              </a:ext>
            </a:extLst>
          </p:cNvPr>
          <p:cNvSpPr/>
          <p:nvPr/>
        </p:nvSpPr>
        <p:spPr>
          <a:xfrm>
            <a:off x="5989321" y="439229"/>
            <a:ext cx="6067784" cy="147200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E49250-E4AA-2746-BEC5-FE8E76BB3C87}"/>
              </a:ext>
            </a:extLst>
          </p:cNvPr>
          <p:cNvSpPr txBox="1"/>
          <p:nvPr/>
        </p:nvSpPr>
        <p:spPr>
          <a:xfrm>
            <a:off x="6360931" y="1911234"/>
            <a:ext cx="2346960" cy="461665"/>
          </a:xfrm>
          <a:prstGeom prst="rect">
            <a:avLst/>
          </a:prstGeom>
          <a:noFill/>
        </p:spPr>
        <p:txBody>
          <a:bodyPr wrap="square" rtlCol="0">
            <a:spAutoFit/>
          </a:bodyPr>
          <a:lstStyle/>
          <a:p>
            <a:pPr algn="ctr"/>
            <a:r>
              <a:rPr lang="en-US" sz="2400" dirty="0"/>
              <a:t>Top 50 movies</a:t>
            </a:r>
          </a:p>
        </p:txBody>
      </p:sp>
      <p:sp>
        <p:nvSpPr>
          <p:cNvPr id="10" name="TextBox 9">
            <a:extLst>
              <a:ext uri="{FF2B5EF4-FFF2-40B4-BE49-F238E27FC236}">
                <a16:creationId xmlns:a16="http://schemas.microsoft.com/office/drawing/2014/main" id="{3DA78A55-E88B-F040-89B4-24A7BD9D8EB6}"/>
              </a:ext>
            </a:extLst>
          </p:cNvPr>
          <p:cNvSpPr txBox="1"/>
          <p:nvPr/>
        </p:nvSpPr>
        <p:spPr>
          <a:xfrm>
            <a:off x="9431766" y="4456854"/>
            <a:ext cx="2346960" cy="461665"/>
          </a:xfrm>
          <a:prstGeom prst="rect">
            <a:avLst/>
          </a:prstGeom>
          <a:noFill/>
        </p:spPr>
        <p:txBody>
          <a:bodyPr wrap="square" rtlCol="0">
            <a:spAutoFit/>
          </a:bodyPr>
          <a:lstStyle/>
          <a:p>
            <a:pPr algn="ctr"/>
            <a:r>
              <a:rPr lang="en-US" sz="2400" dirty="0"/>
              <a:t>Top 50 books</a:t>
            </a:r>
          </a:p>
        </p:txBody>
      </p:sp>
    </p:spTree>
    <p:extLst>
      <p:ext uri="{BB962C8B-B14F-4D97-AF65-F5344CB8AC3E}">
        <p14:creationId xmlns:p14="http://schemas.microsoft.com/office/powerpoint/2010/main" val="344442591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{C390E034-079A-E74C-BCB4-CAE359C66FF5}tf10001079</Template>
  <TotalTime>1483</TotalTime>
  <Words>922</Words>
  <Application>Microsoft Macintosh PowerPoint</Application>
  <PresentationFormat>Widescreen</PresentationFormat>
  <Paragraphs>113</Paragraphs>
  <Slides>22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Century Gothic</vt:lpstr>
      <vt:lpstr>Vapor Trail</vt:lpstr>
      <vt:lpstr>From Books to Movies</vt:lpstr>
      <vt:lpstr>Objective</vt:lpstr>
      <vt:lpstr>Design and data acquisition</vt:lpstr>
      <vt:lpstr>Transforming the Variables – Early Works</vt:lpstr>
      <vt:lpstr>What are the top five rated books?</vt:lpstr>
      <vt:lpstr>PowerPoint Presentation</vt:lpstr>
      <vt:lpstr>Five Top rated movies?</vt:lpstr>
      <vt:lpstr>PowerPoint Presentation</vt:lpstr>
      <vt:lpstr>Why?</vt:lpstr>
      <vt:lpstr>Book versus movie rating correlation</vt:lpstr>
      <vt:lpstr>movie rating correlations</vt:lpstr>
      <vt:lpstr>Insights - linear and ridge regression</vt:lpstr>
      <vt:lpstr>Insights – Cluster Analysis</vt:lpstr>
      <vt:lpstr>Insights – Cluster Analysis</vt:lpstr>
      <vt:lpstr>Recommendations</vt:lpstr>
      <vt:lpstr>Future Efforts</vt:lpstr>
      <vt:lpstr>Thank you!</vt:lpstr>
      <vt:lpstr>Design and data acquisition</vt:lpstr>
      <vt:lpstr>Feature engineering– log and poly transformations</vt:lpstr>
      <vt:lpstr>PowerPoint Presentation</vt:lpstr>
      <vt:lpstr>PowerPoint Presentation</vt:lpstr>
      <vt:lpstr>Features Correlation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Books to Movies</dc:title>
  <dc:creator>Natasha Borders</dc:creator>
  <cp:lastModifiedBy>Natasha Borders</cp:lastModifiedBy>
  <cp:revision>51</cp:revision>
  <dcterms:created xsi:type="dcterms:W3CDTF">2019-04-16T15:42:46Z</dcterms:created>
  <dcterms:modified xsi:type="dcterms:W3CDTF">2019-04-19T03:12:18Z</dcterms:modified>
</cp:coreProperties>
</file>